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16"/>
  </p:notesMasterIdLst>
  <p:handoutMasterIdLst>
    <p:handoutMasterId r:id="rId17"/>
  </p:handoutMasterIdLst>
  <p:sldIdLst>
    <p:sldId id="256" r:id="rId5"/>
    <p:sldId id="776" r:id="rId6"/>
    <p:sldId id="785" r:id="rId7"/>
    <p:sldId id="842" r:id="rId8"/>
    <p:sldId id="847" r:id="rId9"/>
    <p:sldId id="848" r:id="rId10"/>
    <p:sldId id="849" r:id="rId11"/>
    <p:sldId id="850" r:id="rId12"/>
    <p:sldId id="851" r:id="rId13"/>
    <p:sldId id="852" r:id="rId14"/>
    <p:sldId id="784" r:id="rId15"/>
  </p:sldIdLst>
  <p:sldSz cx="9144000" cy="6858000" type="screen4x3"/>
  <p:notesSz cx="9928225" cy="6797675"/>
  <p:custDataLst>
    <p:tags r:id="rId18"/>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0000"/>
    <a:srgbClr val="FDCFD2"/>
    <a:srgbClr val="B21212"/>
    <a:srgbClr val="FF8B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76" autoAdjust="0"/>
    <p:restoredTop sz="94646" autoAdjust="0"/>
  </p:normalViewPr>
  <p:slideViewPr>
    <p:cSldViewPr>
      <p:cViewPr varScale="1">
        <p:scale>
          <a:sx n="79" d="100"/>
          <a:sy n="79" d="100"/>
        </p:scale>
        <p:origin x="1446" y="1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18/07/2018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7/18/2018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8146583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913265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00574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821997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19698626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28363070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2414422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37355879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66654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5016523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6.xml"/><Relationship Id="rId7" Type="http://schemas.openxmlformats.org/officeDocument/2006/relationships/slide" Target="../slides/slide8.xml"/><Relationship Id="rId2" Type="http://schemas.openxmlformats.org/officeDocument/2006/relationships/slide" Target="../slides/slide11.xml"/><Relationship Id="rId1" Type="http://schemas.openxmlformats.org/officeDocument/2006/relationships/slideMaster" Target="../slideMasters/slideMaster1.xml"/><Relationship Id="rId6" Type="http://schemas.openxmlformats.org/officeDocument/2006/relationships/slide" Target="../slides/slide7.xml"/><Relationship Id="rId5" Type="http://schemas.openxmlformats.org/officeDocument/2006/relationships/image" Target="../media/image3.jpeg"/><Relationship Id="rId4" Type="http://schemas.openxmlformats.org/officeDocument/2006/relationships/slide" Target="../slides/slide10.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14" name="Round Same Side Corner Rectangle 13">
            <a:hlinkClick r:id="rId2" action="ppaction://hlinksldjump"/>
          </p:cNvPr>
          <p:cNvSpPr/>
          <p:nvPr userDrawn="1"/>
        </p:nvSpPr>
        <p:spPr>
          <a:xfrm>
            <a:off x="7030600" y="620688"/>
            <a:ext cx="833240"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Assessment</a:t>
            </a:r>
            <a:endParaRPr lang="en-GB" sz="10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33021" y="620688"/>
            <a:ext cx="140732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IE" sz="1000" b="1" dirty="0" smtClean="0">
                <a:latin typeface="Arial" panose="020B0604020202020204" pitchFamily="34" charset="0"/>
                <a:cs typeface="Arial" panose="020B0604020202020204" pitchFamily="34" charset="0"/>
              </a:rPr>
              <a:t>5.1</a:t>
            </a:r>
            <a:r>
              <a:rPr lang="en-IE" sz="1000" b="1" baseline="0" dirty="0" smtClean="0">
                <a:latin typeface="Arial" panose="020B0604020202020204" pitchFamily="34" charset="0"/>
                <a:cs typeface="Arial" panose="020B0604020202020204" pitchFamily="34" charset="0"/>
              </a:rPr>
              <a:t> – Progress Report</a:t>
            </a:r>
            <a:endParaRPr lang="en-GB" sz="1000" b="1" dirty="0">
              <a:latin typeface="Arial" panose="020B0604020202020204" pitchFamily="34" charset="0"/>
              <a:cs typeface="Arial" panose="020B0604020202020204" pitchFamily="34" charset="0"/>
            </a:endParaRPr>
          </a:p>
        </p:txBody>
      </p:sp>
      <p:sp>
        <p:nvSpPr>
          <p:cNvPr id="11" name="Round Same Side Corner Rectangle 10">
            <a:hlinkClick r:id="rId4" action="ppaction://hlinksldjump"/>
          </p:cNvPr>
          <p:cNvSpPr/>
          <p:nvPr userDrawn="1"/>
        </p:nvSpPr>
        <p:spPr>
          <a:xfrm>
            <a:off x="5284412" y="620688"/>
            <a:ext cx="1696239" cy="357190"/>
          </a:xfrm>
          <a:prstGeom prst="round2SameRect">
            <a:avLst/>
          </a:prstGeom>
          <a:gradFill>
            <a:gsLst>
              <a:gs pos="0">
                <a:schemeClr val="accent2">
                  <a:lumMod val="50000"/>
                </a:schemeClr>
              </a:gs>
              <a:gs pos="50000">
                <a:schemeClr val="accent2">
                  <a:lumMod val="75000"/>
                </a:schemeClr>
              </a:gs>
              <a:gs pos="70000">
                <a:schemeClr val="accent2">
                  <a:lumMod val="60000"/>
                  <a:lumOff val="40000"/>
                </a:schemeClr>
              </a:gs>
              <a:gs pos="100000">
                <a:schemeClr val="accent2">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M2 – project Dependencies</a:t>
            </a:r>
            <a:endParaRPr lang="en-GB" sz="1000" b="1"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a:xfrm>
            <a:off x="35496" y="44624"/>
            <a:ext cx="7886110"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pic>
        <p:nvPicPr>
          <p:cNvPr id="2" name="Picture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956376" y="-2406"/>
            <a:ext cx="1145845" cy="911126"/>
          </a:xfrm>
          <a:prstGeom prst="rect">
            <a:avLst/>
          </a:prstGeom>
        </p:spPr>
      </p:pic>
      <p:sp>
        <p:nvSpPr>
          <p:cNvPr id="8" name="Round Same Side Corner Rectangle 7">
            <a:hlinkClick r:id="rId6" action="ppaction://hlinksldjump"/>
          </p:cNvPr>
          <p:cNvSpPr/>
          <p:nvPr userDrawn="1"/>
        </p:nvSpPr>
        <p:spPr>
          <a:xfrm>
            <a:off x="1583174" y="620688"/>
            <a:ext cx="1667201"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IE" sz="1000" b="1" dirty="0" smtClean="0">
                <a:latin typeface="Arial" panose="020B0604020202020204" pitchFamily="34" charset="0"/>
                <a:cs typeface="Arial" panose="020B0604020202020204" pitchFamily="34" charset="0"/>
              </a:rPr>
              <a:t>5.2</a:t>
            </a:r>
            <a:r>
              <a:rPr lang="en-IE" sz="1000" b="1" baseline="0" dirty="0" smtClean="0">
                <a:latin typeface="Arial" panose="020B0604020202020204" pitchFamily="34" charset="0"/>
                <a:cs typeface="Arial" panose="020B0604020202020204" pitchFamily="34" charset="0"/>
              </a:rPr>
              <a:t> – Communication Flow</a:t>
            </a:r>
            <a:endParaRPr lang="en-GB" sz="1000" b="1" dirty="0">
              <a:latin typeface="Arial" panose="020B0604020202020204" pitchFamily="34" charset="0"/>
              <a:cs typeface="Arial" panose="020B0604020202020204" pitchFamily="34" charset="0"/>
            </a:endParaRPr>
          </a:p>
        </p:txBody>
      </p:sp>
      <p:sp>
        <p:nvSpPr>
          <p:cNvPr id="9" name="Round Same Side Corner Rectangle 8">
            <a:hlinkClick r:id="rId7" action="ppaction://hlinksldjump"/>
          </p:cNvPr>
          <p:cNvSpPr/>
          <p:nvPr userDrawn="1"/>
        </p:nvSpPr>
        <p:spPr>
          <a:xfrm>
            <a:off x="3299608" y="620688"/>
            <a:ext cx="1929119"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IE" sz="1000" b="1" dirty="0" smtClean="0">
                <a:latin typeface="Arial" panose="020B0604020202020204" pitchFamily="34" charset="0"/>
                <a:cs typeface="Arial" panose="020B0604020202020204" pitchFamily="34" charset="0"/>
              </a:rPr>
              <a:t>5.3</a:t>
            </a:r>
            <a:r>
              <a:rPr lang="en-IE" sz="1000" b="1" baseline="0" dirty="0" smtClean="0">
                <a:latin typeface="Arial" panose="020B0604020202020204" pitchFamily="34" charset="0"/>
                <a:cs typeface="Arial" panose="020B0604020202020204" pitchFamily="34" charset="0"/>
              </a:rPr>
              <a:t> – Communication Methods</a:t>
            </a:r>
            <a:endParaRPr lang="en-GB" sz="10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33342" y="983578"/>
            <a:ext cx="884013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hyperlink" Target="M2.1%20-%20Planning%20Gantt.xlsx"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hyperlink" Target="P5.1%20-%20Progress%20Report.docx"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P5.1%20-%20Progress%20Report.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466236"/>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LO4 - Be able to inform other team members of progress against the plan</a:t>
            </a:r>
          </a:p>
        </p:txBody>
      </p:sp>
      <p:sp>
        <p:nvSpPr>
          <p:cNvPr id="7" name="Rectangle 6"/>
          <p:cNvSpPr/>
          <p:nvPr/>
        </p:nvSpPr>
        <p:spPr>
          <a:xfrm>
            <a:off x="207955" y="260648"/>
            <a:ext cx="880009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467544" y="260648"/>
            <a:ext cx="8496944" cy="1697901"/>
          </a:xfrm>
          <a:prstGeom prst="rect">
            <a:avLst/>
          </a:prstGeom>
          <a:noFill/>
        </p:spPr>
        <p:txBody>
          <a:bodyPr wrap="square" rtlCol="0">
            <a:spAutoFit/>
          </a:bodyPr>
          <a:lstStyle/>
          <a:p>
            <a:pPr algn="r"/>
            <a:r>
              <a:rPr lang="en-GB" sz="2800" b="1" dirty="0"/>
              <a:t>OCR Level 02 – Cambridge Technical</a:t>
            </a:r>
          </a:p>
          <a:p>
            <a:pPr algn="r">
              <a:lnSpc>
                <a:spcPts val="2900"/>
              </a:lnSpc>
            </a:pPr>
            <a:r>
              <a:rPr lang="en-GB" sz="3200" dirty="0"/>
              <a:t> </a:t>
            </a:r>
            <a:r>
              <a:rPr lang="en-GB" sz="2400" b="1" dirty="0"/>
              <a:t>Unit 07 – Support the Organisation </a:t>
            </a:r>
            <a:r>
              <a:rPr lang="en-GB" sz="2400" b="1" dirty="0" smtClean="0"/>
              <a:t>of </a:t>
            </a:r>
            <a:r>
              <a:rPr lang="en-GB" sz="2400" b="1" dirty="0"/>
              <a:t>a </a:t>
            </a:r>
            <a:r>
              <a:rPr lang="en-GB" sz="2400" b="1" dirty="0" smtClean="0"/>
              <a:t/>
            </a:r>
            <a:br>
              <a:rPr lang="en-GB" sz="2400" b="1" dirty="0" smtClean="0"/>
            </a:br>
            <a:r>
              <a:rPr lang="en-GB" sz="2400" b="1" dirty="0" smtClean="0"/>
              <a:t>Business </a:t>
            </a:r>
            <a:r>
              <a:rPr lang="en-GB" sz="2400" b="1" dirty="0"/>
              <a:t>Event</a:t>
            </a:r>
          </a:p>
          <a:p>
            <a:pPr algn="r"/>
            <a:r>
              <a:rPr lang="en-GB" sz="2800" b="1" dirty="0">
                <a:solidFill>
                  <a:schemeClr val="tx1">
                    <a:lumMod val="50000"/>
                    <a:lumOff val="50000"/>
                  </a:schemeClr>
                </a:solidFill>
              </a:rPr>
              <a:t>2016 Specification - J/617/0728</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309942"/>
            <a:ext cx="1665629" cy="1599701"/>
          </a:xfrm>
          <a:prstGeom prst="rect">
            <a:avLst/>
          </a:prstGeom>
        </p:spPr>
      </p:pic>
      <p:pic>
        <p:nvPicPr>
          <p:cNvPr id="3074" name="Picture 2" descr="Image result for event planning gantt chart template"/>
          <p:cNvPicPr>
            <a:picLocks noChangeAspect="1" noChangeArrowheads="1"/>
          </p:cNvPicPr>
          <p:nvPr/>
        </p:nvPicPr>
        <p:blipFill rotWithShape="1">
          <a:blip r:embed="rId4">
            <a:extLst>
              <a:ext uri="{28A0092B-C50C-407E-A947-70E740481C1C}">
                <a14:useLocalDpi xmlns:a14="http://schemas.microsoft.com/office/drawing/2010/main" val="0"/>
              </a:ext>
            </a:extLst>
          </a:blip>
          <a:srcRect l="201" t="14169" r="16676" b="28222"/>
          <a:stretch/>
        </p:blipFill>
        <p:spPr bwMode="auto">
          <a:xfrm>
            <a:off x="1691680" y="2068130"/>
            <a:ext cx="7272808" cy="302591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M2.1 – Relationship and Dependencies</a:t>
            </a:r>
            <a:endParaRPr lang="en-GB" sz="3600" b="1" dirty="0" smtClean="0"/>
          </a:p>
        </p:txBody>
      </p:sp>
      <p:sp>
        <p:nvSpPr>
          <p:cNvPr id="2" name="Rectangle 1"/>
          <p:cNvSpPr/>
          <p:nvPr/>
        </p:nvSpPr>
        <p:spPr>
          <a:xfrm>
            <a:off x="208675" y="1052736"/>
            <a:ext cx="8654642" cy="6001643"/>
          </a:xfrm>
          <a:prstGeom prst="rect">
            <a:avLst/>
          </a:prstGeom>
        </p:spPr>
        <p:txBody>
          <a:bodyPr wrap="square" numCol="1" spcCol="72000">
            <a:spAutoFit/>
          </a:bodyPr>
          <a:lstStyle/>
          <a:p>
            <a:pPr marL="285750" indent="-285750">
              <a:buClr>
                <a:srgbClr val="0070C0"/>
              </a:buClr>
              <a:buSzPct val="68000"/>
              <a:buFont typeface="Arial" panose="020B0604020202020204" pitchFamily="34" charset="0"/>
              <a:buChar char="►"/>
            </a:pPr>
            <a:r>
              <a:rPr lang="en-US" sz="1540" dirty="0" smtClean="0"/>
              <a:t>For </a:t>
            </a:r>
            <a:r>
              <a:rPr lang="en-US" sz="1540" b="1" dirty="0" smtClean="0"/>
              <a:t>M2.1</a:t>
            </a:r>
            <a:r>
              <a:rPr lang="en-US" sz="1540" dirty="0" smtClean="0"/>
              <a:t>  you are asked to update your </a:t>
            </a:r>
            <a:r>
              <a:rPr lang="en-US" sz="1540" dirty="0"/>
              <a:t>report showing dependencies between own tasks and those of </a:t>
            </a:r>
            <a:r>
              <a:rPr lang="en-US" sz="1540" dirty="0" smtClean="0"/>
              <a:t>others. Download </a:t>
            </a:r>
            <a:r>
              <a:rPr lang="en-US" sz="1540" dirty="0" smtClean="0">
                <a:hlinkClick r:id="rId3" action="ppaction://hlinkfile"/>
              </a:rPr>
              <a:t>the attached Gantt chart </a:t>
            </a:r>
            <a:r>
              <a:rPr lang="en-US" sz="1540" dirty="0" smtClean="0"/>
              <a:t>and fill it in for your event including milestones and dependencies. The using this as evidence in your report, describe several tasks, their dependencies on other staff to complete their parts of the planning before your work can start, and describe several milestones (things that have a deadline for completion otherwise every task stops).</a:t>
            </a:r>
          </a:p>
          <a:p>
            <a:pPr marL="285750" indent="-285750">
              <a:buClr>
                <a:srgbClr val="0070C0"/>
              </a:buClr>
              <a:buSzPct val="68000"/>
              <a:buFont typeface="Arial" panose="020B0604020202020204" pitchFamily="34" charset="0"/>
              <a:buChar char="►"/>
            </a:pPr>
            <a:r>
              <a:rPr lang="en-US" sz="1540" dirty="0" smtClean="0"/>
              <a:t>This does not need to be perfect, there are plenty of things you can add to it but this task will be useful in the later stages of the project too  in order to explain overruns, issues and fault finding.</a:t>
            </a:r>
          </a:p>
          <a:p>
            <a:pPr marL="714375" lvl="1" indent="-257175">
              <a:buClr>
                <a:srgbClr val="0070C0"/>
              </a:buClr>
              <a:buSzPct val="68000"/>
              <a:buFont typeface="+mj-lt"/>
              <a:buAutoNum type="arabicPeriod"/>
            </a:pPr>
            <a:r>
              <a:rPr lang="en-US" sz="1540" dirty="0" smtClean="0"/>
              <a:t>Break your report down into the following:</a:t>
            </a:r>
          </a:p>
          <a:p>
            <a:pPr marL="714375" lvl="1" indent="-257175">
              <a:buClr>
                <a:srgbClr val="0070C0"/>
              </a:buClr>
              <a:buSzPct val="68000"/>
              <a:buFont typeface="+mj-lt"/>
              <a:buAutoNum type="arabicPeriod"/>
            </a:pPr>
            <a:r>
              <a:rPr lang="en-US" sz="1540" dirty="0" smtClean="0"/>
              <a:t>Project Planning Chart</a:t>
            </a:r>
          </a:p>
          <a:p>
            <a:pPr marL="714375" lvl="1" indent="-257175">
              <a:buClr>
                <a:srgbClr val="0070C0"/>
              </a:buClr>
              <a:buSzPct val="68000"/>
              <a:buFont typeface="+mj-lt"/>
              <a:buAutoNum type="arabicPeriod"/>
            </a:pPr>
            <a:r>
              <a:rPr lang="en-US" sz="1540" dirty="0" smtClean="0"/>
              <a:t>My role within the planning</a:t>
            </a:r>
          </a:p>
          <a:p>
            <a:pPr marL="714375" lvl="1" indent="-257175">
              <a:buClr>
                <a:srgbClr val="0070C0"/>
              </a:buClr>
              <a:buSzPct val="68000"/>
              <a:buFont typeface="+mj-lt"/>
              <a:buAutoNum type="arabicPeriod"/>
            </a:pPr>
            <a:r>
              <a:rPr lang="en-US" sz="1540" dirty="0" smtClean="0"/>
              <a:t>Dependencies that rely on my completion</a:t>
            </a:r>
          </a:p>
          <a:p>
            <a:pPr marL="714375" lvl="1" indent="-257175">
              <a:buClr>
                <a:srgbClr val="0070C0"/>
              </a:buClr>
              <a:buSzPct val="68000"/>
              <a:buFont typeface="+mj-lt"/>
              <a:buAutoNum type="arabicPeriod"/>
            </a:pPr>
            <a:r>
              <a:rPr lang="en-US" sz="1540" dirty="0"/>
              <a:t>Dependencies that </a:t>
            </a:r>
            <a:r>
              <a:rPr lang="en-US" sz="1540" dirty="0" smtClean="0"/>
              <a:t>my role relies </a:t>
            </a:r>
            <a:r>
              <a:rPr lang="en-US" sz="1540" dirty="0"/>
              <a:t>on </a:t>
            </a:r>
            <a:r>
              <a:rPr lang="en-US" sz="1540" dirty="0" smtClean="0"/>
              <a:t>to </a:t>
            </a:r>
            <a:br>
              <a:rPr lang="en-US" sz="1540" dirty="0" smtClean="0"/>
            </a:br>
            <a:r>
              <a:rPr lang="en-US" sz="1540" dirty="0" smtClean="0"/>
              <a:t>be </a:t>
            </a:r>
            <a:r>
              <a:rPr lang="en-US" sz="1540" dirty="0" smtClean="0"/>
              <a:t>completed</a:t>
            </a:r>
          </a:p>
          <a:p>
            <a:pPr marL="714375" lvl="1" indent="-257175">
              <a:buClr>
                <a:srgbClr val="0070C0"/>
              </a:buClr>
              <a:buSzPct val="68000"/>
              <a:buFont typeface="+mj-lt"/>
              <a:buAutoNum type="arabicPeriod"/>
            </a:pPr>
            <a:r>
              <a:rPr lang="en-US" sz="1540" dirty="0" smtClean="0"/>
              <a:t>Issues with setting timings, (e.g. Time frames </a:t>
            </a:r>
            <a:br>
              <a:rPr lang="en-US" sz="1540" dirty="0" smtClean="0"/>
            </a:br>
            <a:r>
              <a:rPr lang="en-US" sz="1540" dirty="0" smtClean="0"/>
              <a:t>for </a:t>
            </a:r>
            <a:r>
              <a:rPr lang="en-US" sz="1540" dirty="0"/>
              <a:t>completion may change if a colleague’s </a:t>
            </a:r>
            <a:r>
              <a:rPr lang="en-IE" sz="1540" dirty="0" smtClean="0"/>
              <a:t/>
            </a:r>
            <a:br>
              <a:rPr lang="en-IE" sz="1540" dirty="0" smtClean="0"/>
            </a:br>
            <a:r>
              <a:rPr lang="en-US" sz="1540" dirty="0" smtClean="0"/>
              <a:t>task </a:t>
            </a:r>
            <a:r>
              <a:rPr lang="en-US" sz="1540" dirty="0"/>
              <a:t>has slipped behind </a:t>
            </a:r>
            <a:r>
              <a:rPr lang="en-US" sz="1540" dirty="0" smtClean="0"/>
              <a:t>schedule)</a:t>
            </a:r>
            <a:endParaRPr lang="en-US" sz="1540" dirty="0" smtClean="0"/>
          </a:p>
          <a:p>
            <a:pPr marL="714375" lvl="1" indent="-257175">
              <a:buClr>
                <a:srgbClr val="0070C0"/>
              </a:buClr>
              <a:buSzPct val="68000"/>
              <a:buFont typeface="+mj-lt"/>
              <a:buAutoNum type="arabicPeriod"/>
            </a:pPr>
            <a:r>
              <a:rPr lang="en-US" sz="1540" dirty="0" smtClean="0"/>
              <a:t>Milestones that should exist in the plan</a:t>
            </a:r>
          </a:p>
          <a:p>
            <a:pPr marL="714375" lvl="1" indent="-257175">
              <a:buClr>
                <a:srgbClr val="0070C0"/>
              </a:buClr>
              <a:buSzPct val="68000"/>
              <a:buFont typeface="+mj-lt"/>
              <a:buAutoNum type="arabicPeriod"/>
            </a:pPr>
            <a:r>
              <a:rPr lang="en-US" sz="1540" dirty="0" smtClean="0"/>
              <a:t>How this chart can be used in my project</a:t>
            </a:r>
          </a:p>
          <a:p>
            <a:pPr marL="714375" lvl="1" indent="-257175">
              <a:buClr>
                <a:srgbClr val="0070C0"/>
              </a:buClr>
              <a:buSzPct val="68000"/>
              <a:buFont typeface="+mj-lt"/>
              <a:buAutoNum type="arabicPeriod"/>
            </a:pPr>
            <a:r>
              <a:rPr lang="en-US" sz="1540" dirty="0" smtClean="0"/>
              <a:t>How the information within this chart </a:t>
            </a:r>
            <a:br>
              <a:rPr lang="en-US" sz="1540" dirty="0" smtClean="0"/>
            </a:br>
            <a:r>
              <a:rPr lang="en-US" sz="1540" dirty="0" smtClean="0"/>
              <a:t>should be shared with the team.</a:t>
            </a:r>
            <a:endParaRPr lang="en-US" sz="1540" dirty="0"/>
          </a:p>
          <a:p>
            <a:r>
              <a:rPr lang="en-GB" sz="1540" b="1" dirty="0" smtClean="0">
                <a:solidFill>
                  <a:srgbClr val="FF0000"/>
                </a:solidFill>
              </a:rPr>
              <a:t>M2.1 – Task 06 - </a:t>
            </a:r>
            <a:r>
              <a:rPr lang="en-US" sz="1540" dirty="0" smtClean="0">
                <a:solidFill>
                  <a:srgbClr val="FF0000"/>
                </a:solidFill>
              </a:rPr>
              <a:t>Update your report showing dependencies between </a:t>
            </a:r>
            <a:r>
              <a:rPr lang="en-US" sz="1540" dirty="0">
                <a:solidFill>
                  <a:srgbClr val="FF0000"/>
                </a:solidFill>
              </a:rPr>
              <a:t>own tasks and </a:t>
            </a:r>
            <a:r>
              <a:rPr lang="en-US" sz="1540" dirty="0" smtClean="0">
                <a:solidFill>
                  <a:srgbClr val="FF0000"/>
                </a:solidFill>
              </a:rPr>
              <a:t>those </a:t>
            </a:r>
            <a:r>
              <a:rPr lang="en-US" sz="1540" dirty="0">
                <a:solidFill>
                  <a:srgbClr val="FF0000"/>
                </a:solidFill>
              </a:rPr>
              <a:t>of </a:t>
            </a:r>
            <a:r>
              <a:rPr lang="en-US" sz="1540" dirty="0" smtClean="0">
                <a:solidFill>
                  <a:srgbClr val="FF0000"/>
                </a:solidFill>
              </a:rPr>
              <a:t>others and explain </a:t>
            </a:r>
            <a:r>
              <a:rPr lang="en-GB" sz="1540" dirty="0" smtClean="0">
                <a:solidFill>
                  <a:srgbClr val="FF0000"/>
                </a:solidFill>
              </a:rPr>
              <a:t>.</a:t>
            </a:r>
            <a:endParaRPr lang="en-US" sz="1540" dirty="0">
              <a:solidFill>
                <a:srgbClr val="FF0000"/>
              </a:solidFill>
            </a:endParaRPr>
          </a:p>
        </p:txBody>
      </p:sp>
      <p:pic>
        <p:nvPicPr>
          <p:cNvPr id="3" name="Picture 2"/>
          <p:cNvPicPr>
            <a:picLocks noChangeAspect="1"/>
          </p:cNvPicPr>
          <p:nvPr/>
        </p:nvPicPr>
        <p:blipFill rotWithShape="1">
          <a:blip r:embed="rId4"/>
          <a:srcRect l="389" t="16384" r="41338" b="19307"/>
          <a:stretch/>
        </p:blipFill>
        <p:spPr>
          <a:xfrm>
            <a:off x="5175318" y="3356992"/>
            <a:ext cx="3717162" cy="2304256"/>
          </a:xfrm>
          <a:prstGeom prst="rect">
            <a:avLst/>
          </a:prstGeom>
        </p:spPr>
      </p:pic>
    </p:spTree>
    <p:extLst>
      <p:ext uri="{BB962C8B-B14F-4D97-AF65-F5344CB8AC3E}">
        <p14:creationId xmlns:p14="http://schemas.microsoft.com/office/powerpoint/2010/main" val="234612161"/>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654950" cy="5561522"/>
          </a:xfrm>
          <a:prstGeom prst="rect">
            <a:avLst/>
          </a:prstGeom>
        </p:spPr>
        <p:txBody>
          <a:bodyPr wrap="square">
            <a:spAutoFit/>
          </a:bodyPr>
          <a:lstStyle/>
          <a:p>
            <a:pPr>
              <a:buClr>
                <a:srgbClr val="0070C0"/>
              </a:buClr>
            </a:pPr>
            <a:r>
              <a:rPr lang="en-GB" sz="2170" b="1" dirty="0">
                <a:solidFill>
                  <a:srgbClr val="FF0000"/>
                </a:solidFill>
              </a:rPr>
              <a:t>P5.1 – Task 01 – </a:t>
            </a:r>
            <a:r>
              <a:rPr lang="en-GB" sz="2170" dirty="0">
                <a:solidFill>
                  <a:srgbClr val="FF0000"/>
                </a:solidFill>
              </a:rPr>
              <a:t>Customise and evidence a </a:t>
            </a:r>
            <a:r>
              <a:rPr lang="en-GB" sz="2170" dirty="0">
                <a:solidFill>
                  <a:srgbClr val="FF0000"/>
                </a:solidFill>
                <a:hlinkClick r:id="rId3" action="ppaction://hlinkfile"/>
              </a:rPr>
              <a:t>progress report </a:t>
            </a:r>
            <a:r>
              <a:rPr lang="en-GB" sz="2170" dirty="0">
                <a:solidFill>
                  <a:srgbClr val="FF0000"/>
                </a:solidFill>
              </a:rPr>
              <a:t>showing how and when you communicated with peers, managers, directors and speakers throughout the planning and hosting process.</a:t>
            </a:r>
          </a:p>
          <a:p>
            <a:pPr>
              <a:buClr>
                <a:srgbClr val="0070C0"/>
              </a:buClr>
              <a:buSzPct val="68000"/>
            </a:pPr>
            <a:r>
              <a:rPr lang="en-GB" sz="2170" b="1" dirty="0">
                <a:solidFill>
                  <a:srgbClr val="FF0000"/>
                </a:solidFill>
              </a:rPr>
              <a:t>P5.1 – Task 02 – </a:t>
            </a:r>
            <a:r>
              <a:rPr lang="en-GB" sz="2170" dirty="0">
                <a:solidFill>
                  <a:srgbClr val="FF0000"/>
                </a:solidFill>
              </a:rPr>
              <a:t>Evidence sharing this report with relevant parties </a:t>
            </a:r>
            <a:r>
              <a:rPr lang="en-US" sz="2170" dirty="0">
                <a:solidFill>
                  <a:srgbClr val="FF0000"/>
                </a:solidFill>
                <a:latin typeface="Arial" panose="020B0604020202020204" pitchFamily="34" charset="0"/>
                <a:cs typeface="Arial" panose="020B0604020202020204" pitchFamily="34" charset="0"/>
              </a:rPr>
              <a:t>demonstrating how you communicated the progress with the rest of their team</a:t>
            </a:r>
          </a:p>
          <a:p>
            <a:r>
              <a:rPr lang="en-GB" sz="2170" b="1" dirty="0" smtClean="0">
                <a:solidFill>
                  <a:srgbClr val="FF0000"/>
                </a:solidFill>
              </a:rPr>
              <a:t>P5.2 </a:t>
            </a:r>
            <a:r>
              <a:rPr lang="en-GB" sz="2170" b="1" dirty="0">
                <a:solidFill>
                  <a:srgbClr val="FF0000"/>
                </a:solidFill>
              </a:rPr>
              <a:t>– Task 03 – </a:t>
            </a:r>
            <a:r>
              <a:rPr lang="en-IE" sz="2170" dirty="0">
                <a:solidFill>
                  <a:srgbClr val="FF0000"/>
                </a:solidFill>
              </a:rPr>
              <a:t>In a report, explain and demonstrate the importance and benefits of good communication flow in reference to your project.</a:t>
            </a:r>
            <a:endParaRPr lang="en-US" sz="2170" dirty="0"/>
          </a:p>
          <a:p>
            <a:pPr>
              <a:buClr>
                <a:srgbClr val="0070C0"/>
              </a:buClr>
            </a:pPr>
            <a:r>
              <a:rPr lang="en-GB" sz="2170" b="1" dirty="0">
                <a:solidFill>
                  <a:srgbClr val="FF0000"/>
                </a:solidFill>
              </a:rPr>
              <a:t>P5.3 – Task 04 – </a:t>
            </a:r>
            <a:r>
              <a:rPr lang="en-IE" sz="2170" dirty="0">
                <a:solidFill>
                  <a:srgbClr val="FF0000"/>
                </a:solidFill>
              </a:rPr>
              <a:t>In a report, explain and demonstrate the different communication methods that could be used in reference to your project.</a:t>
            </a:r>
            <a:endParaRPr lang="en-US" sz="2170" dirty="0"/>
          </a:p>
          <a:p>
            <a:r>
              <a:rPr lang="en-GB" sz="2170" b="1" dirty="0" smtClean="0">
                <a:solidFill>
                  <a:srgbClr val="FF0000"/>
                </a:solidFill>
              </a:rPr>
              <a:t>P5.4 </a:t>
            </a:r>
            <a:r>
              <a:rPr lang="en-GB" sz="2170" b="1" dirty="0">
                <a:solidFill>
                  <a:srgbClr val="FF0000"/>
                </a:solidFill>
              </a:rPr>
              <a:t>– Task 05 – </a:t>
            </a:r>
            <a:r>
              <a:rPr lang="en-GB" sz="2170" dirty="0">
                <a:solidFill>
                  <a:srgbClr val="FF0000"/>
                </a:solidFill>
              </a:rPr>
              <a:t>Describe the features, need and </a:t>
            </a:r>
            <a:r>
              <a:rPr lang="en-GB" sz="2170" dirty="0" smtClean="0">
                <a:solidFill>
                  <a:srgbClr val="FF0000"/>
                </a:solidFill>
              </a:rPr>
              <a:t>information </a:t>
            </a:r>
            <a:r>
              <a:rPr lang="en-GB" sz="2170" dirty="0">
                <a:solidFill>
                  <a:srgbClr val="FF0000"/>
                </a:solidFill>
              </a:rPr>
              <a:t>suited for a progress report document.</a:t>
            </a:r>
          </a:p>
          <a:p>
            <a:r>
              <a:rPr lang="en-GB" sz="2170" b="1" dirty="0" smtClean="0">
                <a:solidFill>
                  <a:srgbClr val="FF0000"/>
                </a:solidFill>
              </a:rPr>
              <a:t>M2.1 </a:t>
            </a:r>
            <a:r>
              <a:rPr lang="en-GB" sz="2170" b="1" dirty="0">
                <a:solidFill>
                  <a:srgbClr val="FF0000"/>
                </a:solidFill>
              </a:rPr>
              <a:t>– Task 06 - </a:t>
            </a:r>
            <a:r>
              <a:rPr lang="en-US" sz="2170" dirty="0">
                <a:solidFill>
                  <a:srgbClr val="FF0000"/>
                </a:solidFill>
              </a:rPr>
              <a:t>Update your report showing dependencies between own tasks and those of others</a:t>
            </a:r>
            <a:r>
              <a:rPr lang="en-GB" sz="2170" dirty="0">
                <a:solidFill>
                  <a:srgbClr val="FF0000"/>
                </a:solidFill>
              </a:rPr>
              <a:t>.</a:t>
            </a:r>
            <a:endParaRPr lang="en-US" sz="2170" dirty="0">
              <a:solidFill>
                <a:srgbClr val="FF0000"/>
              </a:solidFill>
            </a:endParaRPr>
          </a:p>
        </p:txBody>
      </p:sp>
      <p:sp>
        <p:nvSpPr>
          <p:cNvPr id="14" name="Title 2"/>
          <p:cNvSpPr>
            <a:spLocks noGrp="1"/>
          </p:cNvSpPr>
          <p:nvPr>
            <p:ph type="title"/>
          </p:nvPr>
        </p:nvSpPr>
        <p:spPr>
          <a:xfrm>
            <a:off x="35496" y="44624"/>
            <a:ext cx="7992888" cy="548680"/>
          </a:xfrm>
        </p:spPr>
        <p:txBody>
          <a:bodyPr>
            <a:noAutofit/>
          </a:bodyPr>
          <a:lstStyle/>
          <a:p>
            <a:pPr>
              <a:buClr>
                <a:srgbClr val="C00000"/>
              </a:buClr>
            </a:pPr>
            <a:r>
              <a:rPr lang="en-IE" sz="4000" dirty="0" smtClean="0"/>
              <a:t>LO4 – Assessment Criteria</a:t>
            </a:r>
            <a:endParaRPr lang="en-GB" sz="4000" dirty="0"/>
          </a:p>
        </p:txBody>
      </p:sp>
    </p:spTree>
    <p:extLst>
      <p:ext uri="{BB962C8B-B14F-4D97-AF65-F5344CB8AC3E}">
        <p14:creationId xmlns:p14="http://schemas.microsoft.com/office/powerpoint/2010/main" val="279414012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3388659643"/>
              </p:ext>
            </p:extLst>
          </p:nvPr>
        </p:nvGraphicFramePr>
        <p:xfrm>
          <a:off x="251520" y="1052736"/>
          <a:ext cx="8640960" cy="5550408"/>
        </p:xfrm>
        <a:graphic>
          <a:graphicData uri="http://schemas.openxmlformats.org/drawingml/2006/table">
            <a:tbl>
              <a:tblPr firstRow="1" bandRow="1">
                <a:tableStyleId>{B301B821-A1FF-4177-AEE7-76D212191A09}</a:tableStyleId>
              </a:tblPr>
              <a:tblGrid>
                <a:gridCol w="1944216"/>
                <a:gridCol w="2448272"/>
                <a:gridCol w="2016224"/>
                <a:gridCol w="2232248"/>
              </a:tblGrid>
              <a:tr h="202312">
                <a:tc>
                  <a:txBody>
                    <a:bodyPr/>
                    <a:lstStyle/>
                    <a:p>
                      <a:pPr algn="ctr"/>
                      <a:r>
                        <a:rPr lang="en-GB" sz="1020" dirty="0" smtClean="0"/>
                        <a:t>The Learner will</a:t>
                      </a:r>
                      <a:endParaRPr lang="en-GB" sz="102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020" dirty="0" smtClean="0"/>
                        <a:t>Pass</a:t>
                      </a:r>
                    </a:p>
                    <a:p>
                      <a:pPr algn="l"/>
                      <a:r>
                        <a:rPr lang="en-US" sz="1020" dirty="0" smtClean="0"/>
                        <a:t>The assessment criteria are the Pass requirements for this unit.</a:t>
                      </a:r>
                      <a:endParaRPr lang="en-GB" sz="102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020" dirty="0" smtClean="0"/>
                        <a:t>Merit</a:t>
                      </a:r>
                    </a:p>
                    <a:p>
                      <a:pPr algn="l"/>
                      <a:r>
                        <a:rPr lang="en-US" sz="1020" dirty="0" smtClean="0"/>
                        <a:t>To achieve a Merit the evidence must show that, in addition to the Pass criteria, the candidate is able to:</a:t>
                      </a:r>
                      <a:endParaRPr lang="en-GB" sz="102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020" dirty="0" smtClean="0"/>
                        <a:t>Distinction</a:t>
                      </a:r>
                    </a:p>
                    <a:p>
                      <a:pPr algn="l"/>
                      <a:r>
                        <a:rPr lang="en-US" sz="1020" dirty="0" smtClean="0"/>
                        <a:t>To achieve a Distinction the evidence must show that, in addition to the Pass and Merit criteria, the candidate is able to:</a:t>
                      </a:r>
                      <a:endParaRPr lang="en-GB" sz="102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4294">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1. Be able to identify resources needed to support the organisation of a business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P1: Identify the resources they need to source to aid the organisation of an event and any relevant constraints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51912">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2. Be able to source event resources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P2: Investigate sources that can provide the resources required for an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M1: Identify a range of sources for their resource, including the advantages and disadvantages of each source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D1: Create a best-practice process for others for future booking/ arranging of resources, including recommendations for the prevention of issues, based on a review of own experience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1020">
                <a:tc rowSpan="2">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make and confirm event arrangements with relevant parties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P3: Arrange for production of, or book, the required resources with their chosen source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1020">
                <a:tc vMerge="1">
                  <a:txBody>
                    <a:bodyPr/>
                    <a:lstStyle/>
                    <a:p>
                      <a:endParaRPr lang="en-GB"/>
                    </a:p>
                  </a:txBody>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P4: Communicate the arrangements for an event to relevant parties, using appropriate communication channels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r h="457200">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inform other team members of progress against the plan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P5: Create a progress report and share it with the event organisation team using appropriate communication channels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M2: Update their report showing dependencies between own tasks and those of others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457200">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5. Be able to plan to prevent problems with a business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P6: Take steps to mitigate the likelihood of problems occurring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D2: Assess the most likely problems and produce a contingency plan to address them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200">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6. Review your own performance when organising a business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P7: Review own performance in supporting the organisation of an event, identifying strengths and areas for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M3: Share and discuss own self-assessment with a colleague to seek their opinions and confirm areas for improvement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8153980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9512" y="1002088"/>
            <a:ext cx="8712968" cy="5823133"/>
          </a:xfrm>
          <a:prstGeom prst="rect">
            <a:avLst/>
          </a:prstGeom>
        </p:spPr>
        <p:txBody>
          <a:bodyPr wrap="square">
            <a:spAutoFit/>
          </a:bodyPr>
          <a:lstStyle/>
          <a:p>
            <a:pPr marL="285750" indent="-285750">
              <a:buClr>
                <a:schemeClr val="accent1">
                  <a:lumMod val="75000"/>
                </a:schemeClr>
              </a:buClr>
              <a:buSzPct val="68000"/>
              <a:buFontTx/>
              <a:buChar char="►"/>
            </a:pPr>
            <a:r>
              <a:rPr lang="en-US" sz="1950" b="1" dirty="0" smtClean="0">
                <a:latin typeface="Arial" panose="020B0604020202020204" pitchFamily="34" charset="0"/>
                <a:cs typeface="Arial" panose="020B0604020202020204" pitchFamily="34" charset="0"/>
              </a:rPr>
              <a:t>P5</a:t>
            </a:r>
            <a:r>
              <a:rPr lang="en-US" sz="1950" dirty="0" smtClean="0">
                <a:latin typeface="Arial" panose="020B0604020202020204" pitchFamily="34" charset="0"/>
                <a:cs typeface="Arial" panose="020B0604020202020204" pitchFamily="34" charset="0"/>
              </a:rPr>
              <a:t> </a:t>
            </a:r>
            <a:r>
              <a:rPr lang="en-US" sz="1950" dirty="0">
                <a:latin typeface="Arial" panose="020B0604020202020204" pitchFamily="34" charset="0"/>
                <a:cs typeface="Arial" panose="020B0604020202020204" pitchFamily="34" charset="0"/>
              </a:rPr>
              <a:t>requires learners to create a progress report to share with their event organisation team. They should evidence their understanding of what needs to be included in a progress report, in line with the Teaching Content for LO4. They should then share this report with relevant parties demonstrating how they communicated their progress with the rest of their team. </a:t>
            </a:r>
            <a:endParaRPr lang="en-US" sz="1950" dirty="0" smtClean="0">
              <a:latin typeface="Arial" panose="020B0604020202020204" pitchFamily="34" charset="0"/>
              <a:cs typeface="Arial" panose="020B0604020202020204" pitchFamily="34" charset="0"/>
            </a:endParaRPr>
          </a:p>
          <a:p>
            <a:pPr marL="285750" indent="-285750">
              <a:buClr>
                <a:schemeClr val="accent1">
                  <a:lumMod val="75000"/>
                </a:schemeClr>
              </a:buClr>
              <a:buSzPct val="68000"/>
              <a:buFontTx/>
              <a:buChar char="►"/>
            </a:pPr>
            <a:r>
              <a:rPr lang="en-US" sz="1950" dirty="0" smtClean="0">
                <a:latin typeface="Arial" panose="020B0604020202020204" pitchFamily="34" charset="0"/>
                <a:cs typeface="Arial" panose="020B0604020202020204" pitchFamily="34" charset="0"/>
              </a:rPr>
              <a:t>Evidence </a:t>
            </a:r>
            <a:r>
              <a:rPr lang="en-US" sz="1950" dirty="0">
                <a:latin typeface="Arial" panose="020B0604020202020204" pitchFamily="34" charset="0"/>
                <a:cs typeface="Arial" panose="020B0604020202020204" pitchFamily="34" charset="0"/>
              </a:rPr>
              <a:t>submitted could include photos of methods used, examples of emails, team brief/meeting minutes/notes etc. The evidence should show that they employed appropriate communication channels, in line with learning developed in the communications unit (Communicate in a business environment). </a:t>
            </a:r>
            <a:endParaRPr lang="en-US" sz="1950" dirty="0" smtClean="0">
              <a:latin typeface="Arial" panose="020B0604020202020204" pitchFamily="34" charset="0"/>
              <a:cs typeface="Arial" panose="020B0604020202020204" pitchFamily="34" charset="0"/>
            </a:endParaRPr>
          </a:p>
          <a:p>
            <a:pPr marL="285750" indent="-285750">
              <a:buClr>
                <a:schemeClr val="accent1">
                  <a:lumMod val="75000"/>
                </a:schemeClr>
              </a:buClr>
              <a:buSzPct val="68000"/>
              <a:buFontTx/>
              <a:buChar char="►"/>
            </a:pPr>
            <a:r>
              <a:rPr lang="en-US" sz="1950" dirty="0" smtClean="0">
                <a:latin typeface="Arial" panose="020B0604020202020204" pitchFamily="34" charset="0"/>
                <a:cs typeface="Arial" panose="020B0604020202020204" pitchFamily="34" charset="0"/>
              </a:rPr>
              <a:t>Learners </a:t>
            </a:r>
            <a:r>
              <a:rPr lang="en-US" sz="1950" dirty="0">
                <a:latin typeface="Arial" panose="020B0604020202020204" pitchFamily="34" charset="0"/>
                <a:cs typeface="Arial" panose="020B0604020202020204" pitchFamily="34" charset="0"/>
              </a:rPr>
              <a:t>should understand the importance of both internal and external customers and show that they have considered the potential impact on others, and the success of the event, if they do not complete their specific roles as agreed.</a:t>
            </a:r>
          </a:p>
          <a:p>
            <a:pPr marL="285750" indent="-285750">
              <a:buClr>
                <a:schemeClr val="accent1">
                  <a:lumMod val="75000"/>
                </a:schemeClr>
              </a:buClr>
              <a:buSzPct val="68000"/>
              <a:buFontTx/>
              <a:buChar char="►"/>
            </a:pPr>
            <a:r>
              <a:rPr lang="en-US" sz="1950" b="1" dirty="0" smtClean="0">
                <a:latin typeface="Arial" panose="020B0604020202020204" pitchFamily="34" charset="0"/>
                <a:cs typeface="Arial" panose="020B0604020202020204" pitchFamily="34" charset="0"/>
              </a:rPr>
              <a:t>M2</a:t>
            </a:r>
            <a:r>
              <a:rPr lang="en-US" sz="1950" dirty="0" smtClean="0">
                <a:latin typeface="Arial" panose="020B0604020202020204" pitchFamily="34" charset="0"/>
                <a:cs typeface="Arial" panose="020B0604020202020204" pitchFamily="34" charset="0"/>
              </a:rPr>
              <a:t> </a:t>
            </a:r>
            <a:r>
              <a:rPr lang="en-US" sz="1950" dirty="0">
                <a:latin typeface="Arial" panose="020B0604020202020204" pitchFamily="34" charset="0"/>
                <a:cs typeface="Arial" panose="020B0604020202020204" pitchFamily="34" charset="0"/>
              </a:rPr>
              <a:t>requires learners to show that they can update their report following team update/s, to take account of the dependencies between their own task and that/those of others (e.g. timeframes for completion may change if a colleague’s task has slipped behind schedule). </a:t>
            </a:r>
            <a:endParaRPr lang="en-US" sz="1950" dirty="0" smtClean="0">
              <a:latin typeface="Arial" panose="020B0604020202020204" pitchFamily="34" charset="0"/>
              <a:cs typeface="Arial" panose="020B0604020202020204" pitchFamily="34" charset="0"/>
            </a:endParaRPr>
          </a:p>
        </p:txBody>
      </p:sp>
      <p:sp>
        <p:nvSpPr>
          <p:cNvPr id="6" name="Title 1"/>
          <p:cNvSpPr txBox="1">
            <a:spLocks/>
          </p:cNvSpPr>
          <p:nvPr/>
        </p:nvSpPr>
        <p:spPr>
          <a:xfrm>
            <a:off x="35496" y="0"/>
            <a:ext cx="7704856"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800" dirty="0"/>
              <a:t>Assessment Criterion </a:t>
            </a:r>
            <a:r>
              <a:rPr lang="en-GB" sz="4800" dirty="0" smtClean="0"/>
              <a:t>P5, M2</a:t>
            </a:r>
            <a:endParaRPr lang="en-GB" sz="8800" dirty="0"/>
          </a:p>
        </p:txBody>
      </p:sp>
    </p:spTree>
    <p:extLst>
      <p:ext uri="{BB962C8B-B14F-4D97-AF65-F5344CB8AC3E}">
        <p14:creationId xmlns:p14="http://schemas.microsoft.com/office/powerpoint/2010/main" val="761355059"/>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Assignment Scenario</a:t>
            </a:r>
            <a:endParaRPr lang="en-GB" b="1" dirty="0" smtClean="0"/>
          </a:p>
        </p:txBody>
      </p:sp>
      <p:sp>
        <p:nvSpPr>
          <p:cNvPr id="2" name="Rectangle 1"/>
          <p:cNvSpPr/>
          <p:nvPr/>
        </p:nvSpPr>
        <p:spPr>
          <a:xfrm>
            <a:off x="179512" y="1052736"/>
            <a:ext cx="8654642" cy="5693866"/>
          </a:xfrm>
          <a:prstGeom prst="rect">
            <a:avLst/>
          </a:prstGeom>
        </p:spPr>
        <p:txBody>
          <a:bodyPr wrap="square">
            <a:spAutoFit/>
          </a:bodyPr>
          <a:lstStyle/>
          <a:p>
            <a:pPr>
              <a:buClr>
                <a:srgbClr val="7030A0"/>
              </a:buClr>
            </a:pPr>
            <a:r>
              <a:rPr lang="en-US" sz="1400" b="1" dirty="0"/>
              <a:t>Supporting an event</a:t>
            </a:r>
          </a:p>
          <a:p>
            <a:pPr marL="354013" indent="-354013">
              <a:buClr>
                <a:srgbClr val="7030A0"/>
              </a:buClr>
              <a:buFont typeface="Wingdings 3" panose="05040102010807070707" pitchFamily="18" charset="2"/>
              <a:buChar char=""/>
            </a:pPr>
            <a:r>
              <a:rPr lang="en-US" sz="1400" dirty="0"/>
              <a:t>Most organisations need to run an event from time to time and so supporting the organisation of an event is an undertaking that most people working within a business administration role will encounter.</a:t>
            </a:r>
          </a:p>
          <a:p>
            <a:pPr marL="354013" indent="-354013">
              <a:buClr>
                <a:srgbClr val="7030A0"/>
              </a:buClr>
              <a:buFont typeface="Wingdings 3" panose="05040102010807070707" pitchFamily="18" charset="2"/>
              <a:buChar char=""/>
            </a:pPr>
            <a:r>
              <a:rPr lang="en-US" sz="1400" dirty="0"/>
              <a:t>Your school/college operates a number of events throughout the year. The Senior Leadership Team (SLT) is aware that you have been studying Business Events as part of your Cambridge Technical course and has asked you to demonstrate what you have learnt throughout your study of this qualification by working as part of a team to support the organisation of an event at your school/college.</a:t>
            </a:r>
          </a:p>
          <a:p>
            <a:pPr marL="354013" indent="-354013">
              <a:buClr>
                <a:srgbClr val="7030A0"/>
              </a:buClr>
              <a:buFont typeface="Wingdings 3" panose="05040102010807070707" pitchFamily="18" charset="2"/>
              <a:buChar char=""/>
            </a:pPr>
            <a:r>
              <a:rPr lang="en-US" sz="1400" dirty="0"/>
              <a:t>The event must be agreed in advance with your tutor and SLT to ensure that it meets the requirements of this unit. Possible events may include:</a:t>
            </a:r>
          </a:p>
          <a:p>
            <a:pPr marL="811213" lvl="1" indent="-354013">
              <a:buClr>
                <a:srgbClr val="7030A0"/>
              </a:buClr>
              <a:buFont typeface="Wingdings" panose="05000000000000000000" pitchFamily="2" charset="2"/>
              <a:buChar char="§"/>
              <a:tabLst>
                <a:tab pos="4300538" algn="l"/>
              </a:tabLst>
            </a:pPr>
            <a:r>
              <a:rPr lang="en-US" sz="1400" dirty="0"/>
              <a:t>Christmas </a:t>
            </a:r>
            <a:r>
              <a:rPr lang="en-US" sz="1400" dirty="0" smtClean="0"/>
              <a:t>concert	●  Outdoor </a:t>
            </a:r>
            <a:r>
              <a:rPr lang="en-US" sz="1400" dirty="0"/>
              <a:t>summer music event</a:t>
            </a:r>
          </a:p>
          <a:p>
            <a:pPr marL="811213" lvl="1" indent="-354013">
              <a:buClr>
                <a:srgbClr val="7030A0"/>
              </a:buClr>
              <a:buFont typeface="Wingdings" panose="05000000000000000000" pitchFamily="2" charset="2"/>
              <a:buChar char="§"/>
              <a:tabLst>
                <a:tab pos="4300538" algn="l"/>
              </a:tabLst>
            </a:pPr>
            <a:r>
              <a:rPr lang="en-US" sz="1400" dirty="0" smtClean="0"/>
              <a:t>Drama production	●  Careers </a:t>
            </a:r>
            <a:r>
              <a:rPr lang="en-US" sz="1400" dirty="0"/>
              <a:t>fair</a:t>
            </a:r>
          </a:p>
          <a:p>
            <a:pPr marL="811213" lvl="1" indent="-354013">
              <a:buClr>
                <a:srgbClr val="7030A0"/>
              </a:buClr>
              <a:buFont typeface="Wingdings" panose="05000000000000000000" pitchFamily="2" charset="2"/>
              <a:buChar char="§"/>
              <a:tabLst>
                <a:tab pos="4300538" algn="l"/>
              </a:tabLst>
            </a:pPr>
            <a:r>
              <a:rPr lang="en-US" sz="1400" dirty="0" smtClean="0"/>
              <a:t>Regional </a:t>
            </a:r>
            <a:r>
              <a:rPr lang="en-US" sz="1400" dirty="0"/>
              <a:t>schools network </a:t>
            </a:r>
            <a:r>
              <a:rPr lang="en-US" sz="1400" dirty="0" smtClean="0"/>
              <a:t>event	●  Science </a:t>
            </a:r>
            <a:r>
              <a:rPr lang="en-US" sz="1400" dirty="0"/>
              <a:t>fair</a:t>
            </a:r>
          </a:p>
          <a:p>
            <a:pPr marL="811213" lvl="1" indent="-354013">
              <a:buClr>
                <a:srgbClr val="7030A0"/>
              </a:buClr>
              <a:buFont typeface="Wingdings" panose="05000000000000000000" pitchFamily="2" charset="2"/>
              <a:buChar char="§"/>
              <a:tabLst>
                <a:tab pos="4300538" algn="l"/>
              </a:tabLst>
            </a:pPr>
            <a:r>
              <a:rPr lang="en-US" sz="1400" dirty="0" smtClean="0"/>
              <a:t>Host </a:t>
            </a:r>
            <a:r>
              <a:rPr lang="en-US" sz="1400" dirty="0"/>
              <a:t>an event for local feeder primary school pupils as part of their ‘moving up’ preparation</a:t>
            </a:r>
          </a:p>
          <a:p>
            <a:pPr marL="811213" lvl="1" indent="-354013">
              <a:buClr>
                <a:srgbClr val="7030A0"/>
              </a:buClr>
              <a:buFont typeface="Wingdings" panose="05000000000000000000" pitchFamily="2" charset="2"/>
              <a:buChar char="§"/>
              <a:tabLst>
                <a:tab pos="4300538" algn="l"/>
              </a:tabLst>
            </a:pPr>
            <a:r>
              <a:rPr lang="en-US" sz="1400" dirty="0" smtClean="0"/>
              <a:t>Sports day	●  End </a:t>
            </a:r>
            <a:r>
              <a:rPr lang="en-US" sz="1400" dirty="0"/>
              <a:t>of year art show</a:t>
            </a:r>
          </a:p>
          <a:p>
            <a:pPr marL="811213" lvl="1" indent="-354013">
              <a:buClr>
                <a:srgbClr val="7030A0"/>
              </a:buClr>
              <a:buFont typeface="Wingdings" panose="05000000000000000000" pitchFamily="2" charset="2"/>
              <a:buChar char="§"/>
              <a:tabLst>
                <a:tab pos="4300538" algn="l"/>
              </a:tabLst>
            </a:pPr>
            <a:r>
              <a:rPr lang="en-US" sz="1400" dirty="0" smtClean="0"/>
              <a:t>Curriculum enterprise day for another year group</a:t>
            </a:r>
          </a:p>
          <a:p>
            <a:pPr marL="354013" indent="-354013">
              <a:buClr>
                <a:srgbClr val="7030A0"/>
              </a:buClr>
              <a:buFont typeface="Wingdings 3" panose="05040102010807070707" pitchFamily="18" charset="2"/>
              <a:buChar char=""/>
            </a:pPr>
            <a:r>
              <a:rPr lang="en-US" sz="1400" dirty="0" smtClean="0"/>
              <a:t>You </a:t>
            </a:r>
            <a:r>
              <a:rPr lang="en-US" sz="1400" dirty="0"/>
              <a:t>will need to work as part of a team, so responsibilities and tasks must be divided as equally as possible. You will be responsible for a specific aspect of the event organisation and the work that you produce will illustrate your individual role.</a:t>
            </a:r>
          </a:p>
          <a:p>
            <a:pPr marL="354013" indent="-354013">
              <a:buClr>
                <a:srgbClr val="7030A0"/>
              </a:buClr>
              <a:buFont typeface="Wingdings 3" panose="05040102010807070707" pitchFamily="18" charset="2"/>
              <a:buChar char=""/>
            </a:pPr>
            <a:r>
              <a:rPr lang="en-US" sz="1400" dirty="0"/>
              <a:t>The team will need to identify and source the resources required to run the event. You will support the production of the event materials and communicate effectively with all relevant parties. During your event preparations you will need to keep the other members of your team informed of your progress and support solutions to any problems that may be encountered to ensure that the event is a success. During the event you will support its running by taking a hands-on role. It is recommended that you keep a diary.</a:t>
            </a:r>
          </a:p>
          <a:p>
            <a:pPr marL="354013" indent="-354013">
              <a:buClr>
                <a:srgbClr val="7030A0"/>
              </a:buClr>
              <a:buFont typeface="Wingdings 3" panose="05040102010807070707" pitchFamily="18" charset="2"/>
              <a:buChar char=""/>
            </a:pPr>
            <a:r>
              <a:rPr lang="en-US" sz="1400" dirty="0"/>
              <a:t>After the event you will review your own performance so you can identify strengths and areas for improvement.</a:t>
            </a:r>
            <a:endParaRPr lang="en-US" sz="1400" dirty="0" smtClean="0"/>
          </a:p>
        </p:txBody>
      </p:sp>
    </p:spTree>
    <p:extLst>
      <p:ext uri="{BB962C8B-B14F-4D97-AF65-F5344CB8AC3E}">
        <p14:creationId xmlns:p14="http://schemas.microsoft.com/office/powerpoint/2010/main" val="3548835915"/>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P4.1 – Organisation Event Resources</a:t>
            </a:r>
            <a:endParaRPr lang="en-GB" sz="3800" b="1" dirty="0" smtClean="0"/>
          </a:p>
        </p:txBody>
      </p:sp>
      <p:sp>
        <p:nvSpPr>
          <p:cNvPr id="2" name="Rectangle 1"/>
          <p:cNvSpPr/>
          <p:nvPr/>
        </p:nvSpPr>
        <p:spPr>
          <a:xfrm>
            <a:off x="208675" y="1052736"/>
            <a:ext cx="8654642" cy="5632311"/>
          </a:xfrm>
          <a:prstGeom prst="rect">
            <a:avLst/>
          </a:prstGeom>
        </p:spPr>
        <p:txBody>
          <a:bodyPr wrap="square" numCol="2" spcCol="72000">
            <a:spAutoFit/>
          </a:bodyPr>
          <a:lstStyle/>
          <a:p>
            <a:r>
              <a:rPr lang="en-US" dirty="0" smtClean="0"/>
              <a:t>4.1 </a:t>
            </a:r>
            <a:r>
              <a:rPr lang="en-US" dirty="0"/>
              <a:t>Event team members to communicate with i.e. </a:t>
            </a:r>
          </a:p>
          <a:p>
            <a:pPr marL="285750" indent="-285750">
              <a:buFont typeface="Wingdings" panose="05000000000000000000" pitchFamily="2" charset="2"/>
              <a:buChar char="§"/>
            </a:pPr>
            <a:r>
              <a:rPr lang="en-GB" dirty="0" smtClean="0"/>
              <a:t>peers/colleagues </a:t>
            </a:r>
            <a:endParaRPr lang="en-GB" dirty="0"/>
          </a:p>
          <a:p>
            <a:pPr marL="285750" indent="-285750">
              <a:buFont typeface="Wingdings" panose="05000000000000000000" pitchFamily="2" charset="2"/>
              <a:buChar char="§"/>
            </a:pPr>
            <a:r>
              <a:rPr lang="en-GB" dirty="0" smtClean="0"/>
              <a:t>managers </a:t>
            </a:r>
            <a:endParaRPr lang="en-GB" dirty="0"/>
          </a:p>
          <a:p>
            <a:pPr marL="285750" indent="-285750">
              <a:buFont typeface="Wingdings" panose="05000000000000000000" pitchFamily="2" charset="2"/>
              <a:buChar char="§"/>
            </a:pPr>
            <a:r>
              <a:rPr lang="en-GB" dirty="0" smtClean="0"/>
              <a:t>directors </a:t>
            </a:r>
            <a:endParaRPr lang="en-GB" dirty="0"/>
          </a:p>
          <a:p>
            <a:pPr marL="285750" indent="-285750">
              <a:buFont typeface="Wingdings" panose="05000000000000000000" pitchFamily="2" charset="2"/>
              <a:buChar char="§"/>
            </a:pPr>
            <a:r>
              <a:rPr lang="en-GB" dirty="0" smtClean="0"/>
              <a:t>speakers/trainers </a:t>
            </a:r>
            <a:endParaRPr lang="en-GB" dirty="0"/>
          </a:p>
          <a:p>
            <a:endParaRPr lang="en-GB" dirty="0"/>
          </a:p>
          <a:p>
            <a:r>
              <a:rPr lang="en-US" dirty="0"/>
              <a:t>4.2 Reasons why the team needs to be informed of your progress against the plan i.e. </a:t>
            </a:r>
          </a:p>
          <a:p>
            <a:pPr marL="285750" indent="-285750">
              <a:buFont typeface="Wingdings" panose="05000000000000000000" pitchFamily="2" charset="2"/>
              <a:buChar char="§"/>
            </a:pPr>
            <a:r>
              <a:rPr lang="en-US" dirty="0" smtClean="0"/>
              <a:t>to </a:t>
            </a:r>
            <a:r>
              <a:rPr lang="en-US" dirty="0"/>
              <a:t>identify if on track to meet targets (e.g. financial, timescales) </a:t>
            </a:r>
          </a:p>
          <a:p>
            <a:pPr marL="285750" indent="-285750">
              <a:buFont typeface="Wingdings" panose="05000000000000000000" pitchFamily="2" charset="2"/>
              <a:buChar char="§"/>
            </a:pPr>
            <a:r>
              <a:rPr lang="en-US" dirty="0" smtClean="0"/>
              <a:t>to </a:t>
            </a:r>
            <a:r>
              <a:rPr lang="en-US" dirty="0"/>
              <a:t>revise plan and potential intervention if required (e.g. budget, timescales, personnel) </a:t>
            </a:r>
          </a:p>
          <a:p>
            <a:pPr marL="285750" indent="-285750">
              <a:buFont typeface="Wingdings" panose="05000000000000000000" pitchFamily="2" charset="2"/>
              <a:buChar char="§"/>
            </a:pPr>
            <a:r>
              <a:rPr lang="en-US" dirty="0" smtClean="0"/>
              <a:t>to </a:t>
            </a:r>
            <a:r>
              <a:rPr lang="en-US" dirty="0"/>
              <a:t>help the team to work in a coordinated manner </a:t>
            </a:r>
          </a:p>
          <a:p>
            <a:pPr marL="285750" indent="-285750">
              <a:buFont typeface="Wingdings" panose="05000000000000000000" pitchFamily="2" charset="2"/>
              <a:buChar char="§"/>
            </a:pPr>
            <a:r>
              <a:rPr lang="en-US" dirty="0" smtClean="0"/>
              <a:t>to </a:t>
            </a:r>
            <a:r>
              <a:rPr lang="en-US" dirty="0"/>
              <a:t>seek/offer advice and support to/from colleagues </a:t>
            </a:r>
          </a:p>
          <a:p>
            <a:endParaRPr lang="en-GB" dirty="0"/>
          </a:p>
          <a:p>
            <a:r>
              <a:rPr lang="en-US" dirty="0"/>
              <a:t>4.3 How to communicate with team members i.e. </a:t>
            </a:r>
          </a:p>
          <a:p>
            <a:pPr marL="285750" indent="-285750">
              <a:buFont typeface="Wingdings" panose="05000000000000000000" pitchFamily="2" charset="2"/>
              <a:buChar char="§"/>
            </a:pPr>
            <a:r>
              <a:rPr lang="en-GB" dirty="0" smtClean="0"/>
              <a:t>face-to-face </a:t>
            </a:r>
            <a:endParaRPr lang="en-GB" dirty="0"/>
          </a:p>
          <a:p>
            <a:pPr marL="285750" indent="-285750">
              <a:buFont typeface="Wingdings" panose="05000000000000000000" pitchFamily="2" charset="2"/>
              <a:buChar char="§"/>
            </a:pPr>
            <a:r>
              <a:rPr lang="en-GB" dirty="0" smtClean="0"/>
              <a:t>emails </a:t>
            </a:r>
            <a:endParaRPr lang="en-GB" dirty="0"/>
          </a:p>
          <a:p>
            <a:pPr marL="285750" indent="-285750">
              <a:buFont typeface="Wingdings" panose="05000000000000000000" pitchFamily="2" charset="2"/>
              <a:buChar char="§"/>
            </a:pPr>
            <a:r>
              <a:rPr lang="en-GB" dirty="0" smtClean="0"/>
              <a:t>team </a:t>
            </a:r>
            <a:r>
              <a:rPr lang="en-GB" dirty="0"/>
              <a:t>briefings </a:t>
            </a:r>
          </a:p>
          <a:p>
            <a:pPr marL="285750" indent="-285750">
              <a:buFont typeface="Wingdings" panose="05000000000000000000" pitchFamily="2" charset="2"/>
              <a:buChar char="§"/>
            </a:pPr>
            <a:r>
              <a:rPr lang="en-GB" dirty="0" smtClean="0"/>
              <a:t>teleconference/video </a:t>
            </a:r>
            <a:r>
              <a:rPr lang="en-GB" dirty="0"/>
              <a:t>conference </a:t>
            </a:r>
          </a:p>
          <a:p>
            <a:endParaRPr lang="en-GB" dirty="0"/>
          </a:p>
          <a:p>
            <a:r>
              <a:rPr lang="en-US" dirty="0"/>
              <a:t>4.4 Progress reporting information needed i.e. </a:t>
            </a:r>
          </a:p>
          <a:p>
            <a:pPr marL="285750" indent="-285750">
              <a:buFont typeface="Wingdings" panose="05000000000000000000" pitchFamily="2" charset="2"/>
              <a:buChar char="§"/>
            </a:pPr>
            <a:r>
              <a:rPr lang="en-GB" dirty="0" smtClean="0"/>
              <a:t>task </a:t>
            </a:r>
            <a:r>
              <a:rPr lang="en-GB" dirty="0"/>
              <a:t>owner </a:t>
            </a:r>
          </a:p>
          <a:p>
            <a:pPr marL="285750" indent="-285750">
              <a:buFont typeface="Wingdings" panose="05000000000000000000" pitchFamily="2" charset="2"/>
              <a:buChar char="§"/>
            </a:pPr>
            <a:r>
              <a:rPr lang="en-US" dirty="0" smtClean="0"/>
              <a:t>individual’s </a:t>
            </a:r>
            <a:r>
              <a:rPr lang="en-US" dirty="0"/>
              <a:t>tasks and dependencies with tasks in others’ remit </a:t>
            </a:r>
          </a:p>
          <a:p>
            <a:pPr marL="285750" indent="-285750">
              <a:buFont typeface="Wingdings" panose="05000000000000000000" pitchFamily="2" charset="2"/>
              <a:buChar char="§"/>
            </a:pPr>
            <a:r>
              <a:rPr lang="en-US" dirty="0" smtClean="0"/>
              <a:t>achievements </a:t>
            </a:r>
            <a:r>
              <a:rPr lang="en-US" dirty="0"/>
              <a:t>since last progress report </a:t>
            </a:r>
          </a:p>
          <a:p>
            <a:pPr marL="285750" indent="-285750">
              <a:buFont typeface="Wingdings" panose="05000000000000000000" pitchFamily="2" charset="2"/>
              <a:buChar char="§"/>
            </a:pPr>
            <a:r>
              <a:rPr lang="en-US" dirty="0" smtClean="0"/>
              <a:t>target </a:t>
            </a:r>
            <a:r>
              <a:rPr lang="en-US" dirty="0"/>
              <a:t>dates for task completion </a:t>
            </a:r>
          </a:p>
          <a:p>
            <a:pPr marL="285750" indent="-285750">
              <a:buFont typeface="Wingdings" panose="05000000000000000000" pitchFamily="2" charset="2"/>
              <a:buChar char="§"/>
            </a:pPr>
            <a:r>
              <a:rPr lang="en-GB" dirty="0" smtClean="0"/>
              <a:t>issues </a:t>
            </a:r>
            <a:endParaRPr lang="en-GB" dirty="0"/>
          </a:p>
          <a:p>
            <a:pPr marL="285750" indent="-285750">
              <a:buFont typeface="Wingdings" panose="05000000000000000000" pitchFamily="2" charset="2"/>
              <a:buChar char="§"/>
            </a:pPr>
            <a:r>
              <a:rPr lang="en-GB" dirty="0" smtClean="0"/>
              <a:t>own </a:t>
            </a:r>
            <a:r>
              <a:rPr lang="en-GB" dirty="0"/>
              <a:t>completion dates </a:t>
            </a:r>
          </a:p>
          <a:p>
            <a:pPr marL="285750" indent="-285750">
              <a:buFont typeface="Wingdings" panose="05000000000000000000" pitchFamily="2" charset="2"/>
              <a:buChar char="§"/>
            </a:pPr>
            <a:r>
              <a:rPr lang="en-US" dirty="0" smtClean="0"/>
              <a:t>costs </a:t>
            </a:r>
            <a:r>
              <a:rPr lang="en-US" dirty="0"/>
              <a:t>and variations from budget </a:t>
            </a:r>
          </a:p>
          <a:p>
            <a:r>
              <a:rPr lang="en-GB" dirty="0"/>
              <a:t>	</a:t>
            </a:r>
          </a:p>
        </p:txBody>
      </p:sp>
    </p:spTree>
    <p:extLst>
      <p:ext uri="{BB962C8B-B14F-4D97-AF65-F5344CB8AC3E}">
        <p14:creationId xmlns:p14="http://schemas.microsoft.com/office/powerpoint/2010/main" val="2624595563"/>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P5.1 – Team Member Communication</a:t>
            </a:r>
            <a:endParaRPr lang="en-GB" sz="3600" b="1" dirty="0" smtClean="0"/>
          </a:p>
        </p:txBody>
      </p:sp>
      <p:sp>
        <p:nvSpPr>
          <p:cNvPr id="2" name="Rectangle 1"/>
          <p:cNvSpPr/>
          <p:nvPr/>
        </p:nvSpPr>
        <p:spPr>
          <a:xfrm>
            <a:off x="208675" y="1052736"/>
            <a:ext cx="8654642" cy="5632311"/>
          </a:xfrm>
          <a:prstGeom prst="rect">
            <a:avLst/>
          </a:prstGeom>
        </p:spPr>
        <p:txBody>
          <a:bodyPr wrap="square" numCol="1" spcCol="72000">
            <a:spAutoFit/>
          </a:bodyPr>
          <a:lstStyle/>
          <a:p>
            <a:pPr marL="285750" indent="-285750">
              <a:buClr>
                <a:srgbClr val="0070C0"/>
              </a:buClr>
              <a:buSzPct val="68000"/>
              <a:buFont typeface="Arial" panose="020B0604020202020204" pitchFamily="34" charset="0"/>
              <a:buChar char="►"/>
            </a:pPr>
            <a:r>
              <a:rPr lang="en-US" dirty="0" smtClean="0"/>
              <a:t>For P5.1 You have to show evidence that you communicated planning, booking and organising information with the Event </a:t>
            </a:r>
            <a:r>
              <a:rPr lang="en-US" dirty="0"/>
              <a:t>team </a:t>
            </a:r>
            <a:r>
              <a:rPr lang="en-US" dirty="0" smtClean="0"/>
              <a:t>members. To do this you should customise and fill in a </a:t>
            </a:r>
            <a:r>
              <a:rPr lang="en-US" dirty="0" smtClean="0">
                <a:hlinkClick r:id="rId3" action="ppaction://hlinkfile"/>
              </a:rPr>
              <a:t>progress report </a:t>
            </a:r>
            <a:r>
              <a:rPr lang="en-US" dirty="0" smtClean="0"/>
              <a:t>as evidence of your communication. The team you need to evidence in this report must include:</a:t>
            </a:r>
            <a:endParaRPr lang="en-US" dirty="0"/>
          </a:p>
          <a:p>
            <a:pPr marL="622300" indent="-285750">
              <a:buClr>
                <a:srgbClr val="0070C0"/>
              </a:buClr>
              <a:buFont typeface="Wingdings" panose="05000000000000000000" pitchFamily="2" charset="2"/>
              <a:buChar char="§"/>
            </a:pPr>
            <a:r>
              <a:rPr lang="en-GB" dirty="0" smtClean="0"/>
              <a:t>peers/colleagues – you should not have been working alone in making all the arrangements so you should have delegated some tasks to other members.</a:t>
            </a:r>
            <a:endParaRPr lang="en-GB" dirty="0"/>
          </a:p>
          <a:p>
            <a:pPr marL="622300" indent="-285750">
              <a:buClr>
                <a:srgbClr val="0070C0"/>
              </a:buClr>
              <a:buFont typeface="Wingdings" panose="05000000000000000000" pitchFamily="2" charset="2"/>
              <a:buChar char="§"/>
            </a:pPr>
            <a:r>
              <a:rPr lang="en-GB" dirty="0" smtClean="0"/>
              <a:t>managers – you may not be the top of the chain in the project so there should be some communication with those that are.</a:t>
            </a:r>
            <a:endParaRPr lang="en-GB" dirty="0"/>
          </a:p>
          <a:p>
            <a:pPr marL="622300" indent="-285750">
              <a:buClr>
                <a:srgbClr val="0070C0"/>
              </a:buClr>
              <a:buFont typeface="Wingdings" panose="05000000000000000000" pitchFamily="2" charset="2"/>
              <a:buChar char="§"/>
            </a:pPr>
            <a:r>
              <a:rPr lang="en-GB" dirty="0" smtClean="0"/>
              <a:t>directors – These are the people who are running the event, or in their name so they need to be told about the progress being made.</a:t>
            </a:r>
            <a:endParaRPr lang="en-GB" dirty="0"/>
          </a:p>
          <a:p>
            <a:pPr marL="622300" indent="-285750">
              <a:buClr>
                <a:srgbClr val="0070C0"/>
              </a:buClr>
              <a:buFont typeface="Wingdings" panose="05000000000000000000" pitchFamily="2" charset="2"/>
              <a:buChar char="§"/>
            </a:pPr>
            <a:r>
              <a:rPr lang="en-GB" dirty="0" smtClean="0"/>
              <a:t>speakers/trainers – the people who are performing at the event, the band, the event hall etc.</a:t>
            </a:r>
          </a:p>
          <a:p>
            <a:pPr>
              <a:buClr>
                <a:srgbClr val="0070C0"/>
              </a:buClr>
            </a:pPr>
            <a:r>
              <a:rPr lang="en-GB" b="1" dirty="0" smtClean="0">
                <a:solidFill>
                  <a:srgbClr val="FF0000"/>
                </a:solidFill>
              </a:rPr>
              <a:t>P5.1 – Task 01 – </a:t>
            </a:r>
            <a:r>
              <a:rPr lang="en-GB" dirty="0" smtClean="0">
                <a:solidFill>
                  <a:srgbClr val="FF0000"/>
                </a:solidFill>
              </a:rPr>
              <a:t>Customise and evidence a </a:t>
            </a:r>
            <a:r>
              <a:rPr lang="en-GB" dirty="0" smtClean="0">
                <a:solidFill>
                  <a:srgbClr val="FF0000"/>
                </a:solidFill>
                <a:hlinkClick r:id="rId3" action="ppaction://hlinkfile"/>
              </a:rPr>
              <a:t>progress report </a:t>
            </a:r>
            <a:r>
              <a:rPr lang="en-GB" dirty="0" smtClean="0">
                <a:solidFill>
                  <a:srgbClr val="FF0000"/>
                </a:solidFill>
              </a:rPr>
              <a:t>showing how and when you communicated with peers, managers, directors and speakers throughout the planning and hosting process.</a:t>
            </a:r>
          </a:p>
          <a:p>
            <a:pPr marL="285750" indent="-285750">
              <a:buClr>
                <a:srgbClr val="0070C0"/>
              </a:buClr>
              <a:buSzPct val="68000"/>
              <a:buFont typeface="Arial" panose="020B0604020202020204" pitchFamily="34" charset="0"/>
              <a:buChar char="►"/>
            </a:pPr>
            <a:r>
              <a:rPr lang="en-GB" dirty="0" smtClean="0"/>
              <a:t>For P5.1, part 2, you need to show that you shared this progress report with these people. Evidence in an email, sending the report on separate days and show the response to the email as evidence of approval.</a:t>
            </a:r>
          </a:p>
          <a:p>
            <a:pPr>
              <a:buClr>
                <a:srgbClr val="0070C0"/>
              </a:buClr>
              <a:buSzPct val="68000"/>
            </a:pPr>
            <a:r>
              <a:rPr lang="en-GB" b="1" dirty="0" smtClean="0">
                <a:solidFill>
                  <a:srgbClr val="FF0000"/>
                </a:solidFill>
              </a:rPr>
              <a:t>P5.1 – Task 02 – </a:t>
            </a:r>
            <a:r>
              <a:rPr lang="en-GB" dirty="0" smtClean="0">
                <a:solidFill>
                  <a:srgbClr val="FF0000"/>
                </a:solidFill>
              </a:rPr>
              <a:t>Evidence sharing this report with relevant parties </a:t>
            </a:r>
            <a:r>
              <a:rPr lang="en-US" dirty="0" smtClean="0">
                <a:solidFill>
                  <a:srgbClr val="FF0000"/>
                </a:solidFill>
                <a:latin typeface="Arial" panose="020B0604020202020204" pitchFamily="34" charset="0"/>
                <a:cs typeface="Arial" panose="020B0604020202020204" pitchFamily="34" charset="0"/>
              </a:rPr>
              <a:t>demonstrating how you communicated the progress with the rest of their team</a:t>
            </a:r>
          </a:p>
        </p:txBody>
      </p:sp>
    </p:spTree>
    <p:extLst>
      <p:ext uri="{BB962C8B-B14F-4D97-AF65-F5344CB8AC3E}">
        <p14:creationId xmlns:p14="http://schemas.microsoft.com/office/powerpoint/2010/main" val="79921015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P5.2 – Communication Purpose</a:t>
            </a:r>
            <a:endParaRPr lang="en-GB" sz="3800" b="1" dirty="0" smtClean="0"/>
          </a:p>
        </p:txBody>
      </p:sp>
      <p:sp>
        <p:nvSpPr>
          <p:cNvPr id="2" name="Rectangle 1"/>
          <p:cNvSpPr/>
          <p:nvPr/>
        </p:nvSpPr>
        <p:spPr>
          <a:xfrm>
            <a:off x="179512" y="1052736"/>
            <a:ext cx="8741188" cy="5632311"/>
          </a:xfrm>
          <a:prstGeom prst="rect">
            <a:avLst/>
          </a:prstGeom>
        </p:spPr>
        <p:txBody>
          <a:bodyPr wrap="square" numCol="1" spcCol="72000">
            <a:spAutoFit/>
          </a:bodyPr>
          <a:lstStyle/>
          <a:p>
            <a:pPr marL="285750" indent="-285750">
              <a:buClr>
                <a:srgbClr val="0070C0"/>
              </a:buClr>
              <a:buSzPct val="68000"/>
              <a:buFont typeface="Arial" panose="020B0604020202020204" pitchFamily="34" charset="0"/>
              <a:buChar char="►"/>
            </a:pPr>
            <a:r>
              <a:rPr lang="en-US" dirty="0" smtClean="0"/>
              <a:t>For P5.2 you need to explain in a report why </a:t>
            </a:r>
            <a:r>
              <a:rPr lang="en-US" dirty="0"/>
              <a:t>the team needs to be informed of your progress against the </a:t>
            </a:r>
            <a:r>
              <a:rPr lang="en-US" dirty="0" smtClean="0"/>
              <a:t>plan. Use evidence from the finished plan and the following headings as an example of the benefits of doing so. </a:t>
            </a:r>
            <a:endParaRPr lang="en-US" dirty="0"/>
          </a:p>
          <a:p>
            <a:pPr marL="622300" indent="-285750">
              <a:buClr>
                <a:srgbClr val="0070C0"/>
              </a:buClr>
              <a:buFont typeface="Wingdings" panose="05000000000000000000" pitchFamily="2" charset="2"/>
              <a:buChar char="§"/>
            </a:pPr>
            <a:r>
              <a:rPr lang="en-US" b="1" dirty="0" smtClean="0"/>
              <a:t>To </a:t>
            </a:r>
            <a:r>
              <a:rPr lang="en-US" b="1" dirty="0"/>
              <a:t>identify if on track to meet targets </a:t>
            </a:r>
            <a:r>
              <a:rPr lang="en-US" dirty="0"/>
              <a:t>(e.g. financial, timescales) </a:t>
            </a:r>
            <a:r>
              <a:rPr lang="en-US" dirty="0" smtClean="0"/>
              <a:t>– a lot of actions in an even rely on previous tasks being complete, decoration cannot happen unless the room has been cleaned, conference cannot happen unless the speakers have been boked etc. Planning for these is vital for everything to fall into place.</a:t>
            </a:r>
            <a:endParaRPr lang="en-US" dirty="0"/>
          </a:p>
          <a:p>
            <a:pPr marL="622300" indent="-285750">
              <a:buClr>
                <a:srgbClr val="0070C0"/>
              </a:buClr>
              <a:buFont typeface="Wingdings" panose="05000000000000000000" pitchFamily="2" charset="2"/>
              <a:buChar char="§"/>
            </a:pPr>
            <a:r>
              <a:rPr lang="en-US" b="1" dirty="0" smtClean="0"/>
              <a:t>To revise plan and potential intervention </a:t>
            </a:r>
            <a:r>
              <a:rPr lang="en-US" dirty="0" smtClean="0"/>
              <a:t>if </a:t>
            </a:r>
            <a:r>
              <a:rPr lang="en-US" dirty="0"/>
              <a:t>required (e.g. budget, timescales, personnel) </a:t>
            </a:r>
            <a:r>
              <a:rPr lang="en-US" dirty="0" smtClean="0"/>
              <a:t>– If things are not done, keeping a track of all activities will allow for interventions, time to allocate someone to make phone calls, getting alternatives sorted out if deadlines have passed.</a:t>
            </a:r>
            <a:endParaRPr lang="en-US" dirty="0"/>
          </a:p>
          <a:p>
            <a:pPr marL="622300" indent="-285750">
              <a:buClr>
                <a:srgbClr val="0070C0"/>
              </a:buClr>
              <a:buFont typeface="Wingdings" panose="05000000000000000000" pitchFamily="2" charset="2"/>
              <a:buChar char="§"/>
            </a:pPr>
            <a:r>
              <a:rPr lang="en-US" b="1" dirty="0" smtClean="0"/>
              <a:t>To </a:t>
            </a:r>
            <a:r>
              <a:rPr lang="en-US" b="1" dirty="0"/>
              <a:t>help the team to work in a coordinated manner </a:t>
            </a:r>
            <a:r>
              <a:rPr lang="en-US" dirty="0" smtClean="0"/>
              <a:t>– Everyone has a job to do, tracking and making sure everything happens reduces the chaos, limits conflicts and prepares staff for their roles.</a:t>
            </a:r>
            <a:endParaRPr lang="en-US" dirty="0"/>
          </a:p>
          <a:p>
            <a:pPr marL="622300" indent="-285750">
              <a:buClr>
                <a:srgbClr val="0070C0"/>
              </a:buClr>
              <a:buFont typeface="Wingdings" panose="05000000000000000000" pitchFamily="2" charset="2"/>
              <a:buChar char="§"/>
            </a:pPr>
            <a:r>
              <a:rPr lang="en-US" b="1" dirty="0" smtClean="0"/>
              <a:t>To </a:t>
            </a:r>
            <a:r>
              <a:rPr lang="en-US" b="1" dirty="0"/>
              <a:t>seek/offer advice </a:t>
            </a:r>
            <a:r>
              <a:rPr lang="en-US" dirty="0"/>
              <a:t>and support to/from </a:t>
            </a:r>
            <a:r>
              <a:rPr lang="en-US" dirty="0" smtClean="0"/>
              <a:t>colleagues – a good plan allows time for the manager to do other things such as support activities, especially If they know what every task involves and has a live reminder of these.</a:t>
            </a:r>
          </a:p>
          <a:p>
            <a:pPr>
              <a:buClr>
                <a:srgbClr val="0070C0"/>
              </a:buClr>
            </a:pPr>
            <a:r>
              <a:rPr lang="en-GB" b="1" dirty="0">
                <a:solidFill>
                  <a:srgbClr val="FF0000"/>
                </a:solidFill>
              </a:rPr>
              <a:t>P5.2 – Task </a:t>
            </a:r>
            <a:r>
              <a:rPr lang="en-GB" b="1" dirty="0" smtClean="0">
                <a:solidFill>
                  <a:srgbClr val="FF0000"/>
                </a:solidFill>
              </a:rPr>
              <a:t>03 </a:t>
            </a:r>
            <a:r>
              <a:rPr lang="en-GB" b="1" dirty="0">
                <a:solidFill>
                  <a:srgbClr val="FF0000"/>
                </a:solidFill>
              </a:rPr>
              <a:t>– </a:t>
            </a:r>
            <a:r>
              <a:rPr lang="en-IE" dirty="0" smtClean="0">
                <a:solidFill>
                  <a:srgbClr val="FF0000"/>
                </a:solidFill>
              </a:rPr>
              <a:t>In a report, explain and demonstrate the importance and benefits of good communication flow in reference to your project.</a:t>
            </a:r>
            <a:endParaRPr lang="en-US" dirty="0"/>
          </a:p>
        </p:txBody>
      </p:sp>
    </p:spTree>
    <p:extLst>
      <p:ext uri="{BB962C8B-B14F-4D97-AF65-F5344CB8AC3E}">
        <p14:creationId xmlns:p14="http://schemas.microsoft.com/office/powerpoint/2010/main" val="2533520837"/>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P5.3 – Organisation Event Resources</a:t>
            </a:r>
            <a:endParaRPr lang="en-GB" sz="3800" b="1" dirty="0" smtClean="0"/>
          </a:p>
        </p:txBody>
      </p:sp>
      <p:sp>
        <p:nvSpPr>
          <p:cNvPr id="2" name="Rectangle 1"/>
          <p:cNvSpPr/>
          <p:nvPr/>
        </p:nvSpPr>
        <p:spPr>
          <a:xfrm>
            <a:off x="208675" y="1052736"/>
            <a:ext cx="7171637" cy="5509200"/>
          </a:xfrm>
          <a:prstGeom prst="rect">
            <a:avLst/>
          </a:prstGeom>
        </p:spPr>
        <p:txBody>
          <a:bodyPr wrap="square" numCol="1" spcCol="72000">
            <a:spAutoFit/>
          </a:bodyPr>
          <a:lstStyle/>
          <a:p>
            <a:pPr marL="285750" indent="-285750">
              <a:buClr>
                <a:srgbClr val="0070C0"/>
              </a:buClr>
              <a:buSzPct val="68000"/>
              <a:buFont typeface="Arial" panose="020B0604020202020204" pitchFamily="34" charset="0"/>
              <a:buChar char="►"/>
            </a:pPr>
            <a:r>
              <a:rPr lang="en-US" sz="1600" dirty="0" smtClean="0"/>
              <a:t>For P5.3 in the same report, you need to describe how </a:t>
            </a:r>
            <a:r>
              <a:rPr lang="en-US" sz="1600" dirty="0"/>
              <a:t>to communicate with team members </a:t>
            </a:r>
            <a:r>
              <a:rPr lang="en-US" sz="1600" dirty="0" smtClean="0"/>
              <a:t>and the advantages and disadvantages of each. Any project will have different methods of communicating, sometimes it is just necessary to do things differently than email. Use the following headings:</a:t>
            </a:r>
            <a:endParaRPr lang="en-US" sz="1600" dirty="0"/>
          </a:p>
          <a:p>
            <a:pPr marL="622300" indent="-285750">
              <a:buClr>
                <a:srgbClr val="0070C0"/>
              </a:buClr>
              <a:buFont typeface="Wingdings" panose="05000000000000000000" pitchFamily="2" charset="2"/>
              <a:buChar char="§"/>
            </a:pPr>
            <a:r>
              <a:rPr lang="en-GB" sz="1600" b="1" dirty="0" smtClean="0"/>
              <a:t>Face-to-face</a:t>
            </a:r>
            <a:r>
              <a:rPr lang="en-GB" sz="1600" dirty="0" smtClean="0"/>
              <a:t> – This is an informal form of communication and would need to be formalised afterwards (written down) in order to make it more usable. It is a preferred choice as it leaves it open for adaptation, debate and change as well as allowing feedback and assurance.</a:t>
            </a:r>
            <a:endParaRPr lang="en-GB" sz="1600" dirty="0"/>
          </a:p>
          <a:p>
            <a:pPr marL="622300" indent="-285750">
              <a:buClr>
                <a:srgbClr val="0070C0"/>
              </a:buClr>
              <a:buFont typeface="Wingdings" panose="05000000000000000000" pitchFamily="2" charset="2"/>
              <a:buChar char="§"/>
            </a:pPr>
            <a:r>
              <a:rPr lang="en-GB" sz="1600" b="1" dirty="0" smtClean="0"/>
              <a:t>Emails</a:t>
            </a:r>
            <a:r>
              <a:rPr lang="en-GB" sz="1600" dirty="0" smtClean="0"/>
              <a:t> – A formal means of written communication, useful for sending attachments, arranging meetings and confirming orders. Is preferred by most people as it can be sorted, tracked and stored for later referral but is unfriendly and reduces contact time and negotiation.</a:t>
            </a:r>
            <a:endParaRPr lang="en-GB" sz="1600" dirty="0"/>
          </a:p>
          <a:p>
            <a:pPr marL="622300" indent="-285750">
              <a:buClr>
                <a:srgbClr val="0070C0"/>
              </a:buClr>
              <a:buFont typeface="Wingdings" panose="05000000000000000000" pitchFamily="2" charset="2"/>
              <a:buChar char="§"/>
            </a:pPr>
            <a:r>
              <a:rPr lang="en-GB" sz="1600" b="1" dirty="0" smtClean="0"/>
              <a:t>Team </a:t>
            </a:r>
            <a:r>
              <a:rPr lang="en-GB" sz="1600" b="1" dirty="0"/>
              <a:t>briefings </a:t>
            </a:r>
            <a:r>
              <a:rPr lang="en-GB" sz="1600" dirty="0" smtClean="0"/>
              <a:t>– Useful if there needs to be a group input to a task, allows staff to negotiate and meet, increases bonding and unification and allows staff to know what they are supposed to be doing, when and at what stage others are at.</a:t>
            </a:r>
            <a:endParaRPr lang="en-GB" sz="1600" dirty="0"/>
          </a:p>
          <a:p>
            <a:pPr marL="622300" indent="-285750">
              <a:buClr>
                <a:srgbClr val="0070C0"/>
              </a:buClr>
              <a:buFont typeface="Wingdings" panose="05000000000000000000" pitchFamily="2" charset="2"/>
              <a:buChar char="§"/>
            </a:pPr>
            <a:r>
              <a:rPr lang="en-GB" sz="1600" b="1" dirty="0" smtClean="0"/>
              <a:t>Teleconference/video </a:t>
            </a:r>
            <a:r>
              <a:rPr lang="en-GB" sz="1600" b="1" dirty="0"/>
              <a:t>conference </a:t>
            </a:r>
            <a:r>
              <a:rPr lang="en-GB" sz="1600" dirty="0" smtClean="0"/>
              <a:t>– useful form of communication for staff who are distant and need face to face remotely. Can be used to share files but is not formal as the conversation is not recoded. Involves a lot of technology and signal can be an issue.</a:t>
            </a:r>
          </a:p>
          <a:p>
            <a:pPr>
              <a:buClr>
                <a:srgbClr val="0070C0"/>
              </a:buClr>
            </a:pPr>
            <a:r>
              <a:rPr lang="en-GB" sz="1600" b="1" dirty="0" smtClean="0">
                <a:solidFill>
                  <a:srgbClr val="FF0000"/>
                </a:solidFill>
              </a:rPr>
              <a:t>P5.3 </a:t>
            </a:r>
            <a:r>
              <a:rPr lang="en-GB" sz="1600" b="1" dirty="0">
                <a:solidFill>
                  <a:srgbClr val="FF0000"/>
                </a:solidFill>
              </a:rPr>
              <a:t>– Task </a:t>
            </a:r>
            <a:r>
              <a:rPr lang="en-GB" sz="1600" b="1" dirty="0" smtClean="0">
                <a:solidFill>
                  <a:srgbClr val="FF0000"/>
                </a:solidFill>
              </a:rPr>
              <a:t>04 </a:t>
            </a:r>
            <a:r>
              <a:rPr lang="en-GB" sz="1600" b="1" dirty="0">
                <a:solidFill>
                  <a:srgbClr val="FF0000"/>
                </a:solidFill>
              </a:rPr>
              <a:t>– </a:t>
            </a:r>
            <a:r>
              <a:rPr lang="en-IE" sz="1600" dirty="0">
                <a:solidFill>
                  <a:srgbClr val="FF0000"/>
                </a:solidFill>
              </a:rPr>
              <a:t>In a report, explain and demonstrate the </a:t>
            </a:r>
            <a:r>
              <a:rPr lang="en-IE" sz="1600" dirty="0" smtClean="0">
                <a:solidFill>
                  <a:srgbClr val="FF0000"/>
                </a:solidFill>
              </a:rPr>
              <a:t>different communication methods that could be used </a:t>
            </a:r>
            <a:r>
              <a:rPr lang="en-IE" sz="1600" dirty="0">
                <a:solidFill>
                  <a:srgbClr val="FF0000"/>
                </a:solidFill>
              </a:rPr>
              <a:t>in reference to your project</a:t>
            </a:r>
            <a:r>
              <a:rPr lang="en-IE" sz="1600" dirty="0" smtClean="0">
                <a:solidFill>
                  <a:srgbClr val="FF0000"/>
                </a:solidFill>
              </a:rPr>
              <a:t>.</a:t>
            </a:r>
            <a:endParaRPr lang="en-US" sz="1600" dirty="0"/>
          </a:p>
        </p:txBody>
      </p:sp>
      <p:pic>
        <p:nvPicPr>
          <p:cNvPr id="1026" name="Picture 2" descr="Image result for email meeting invit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44617" b="24041"/>
          <a:stretch/>
        </p:blipFill>
        <p:spPr bwMode="auto">
          <a:xfrm>
            <a:off x="7380312" y="1129862"/>
            <a:ext cx="1512168" cy="15070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face to face meeti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80312" y="2747577"/>
            <a:ext cx="1512168" cy="95333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team briefi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8679" r="17402"/>
          <a:stretch/>
        </p:blipFill>
        <p:spPr bwMode="auto">
          <a:xfrm>
            <a:off x="7380312" y="3810834"/>
            <a:ext cx="1511768" cy="102258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video conference meetin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7358" r="15054"/>
          <a:stretch/>
        </p:blipFill>
        <p:spPr bwMode="auto">
          <a:xfrm>
            <a:off x="7380312" y="4943338"/>
            <a:ext cx="1511768" cy="12177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752912"/>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P5.4 – Organisation Event Resources</a:t>
            </a:r>
            <a:endParaRPr lang="en-GB" sz="3800" b="1" dirty="0" smtClean="0"/>
          </a:p>
        </p:txBody>
      </p:sp>
      <p:sp>
        <p:nvSpPr>
          <p:cNvPr id="2" name="Rectangle 1"/>
          <p:cNvSpPr/>
          <p:nvPr/>
        </p:nvSpPr>
        <p:spPr>
          <a:xfrm>
            <a:off x="208675" y="1052736"/>
            <a:ext cx="8654642" cy="5712333"/>
          </a:xfrm>
          <a:prstGeom prst="rect">
            <a:avLst/>
          </a:prstGeom>
        </p:spPr>
        <p:txBody>
          <a:bodyPr wrap="square" numCol="1" spcCol="72000">
            <a:spAutoFit/>
          </a:bodyPr>
          <a:lstStyle/>
          <a:p>
            <a:pPr marL="285750" indent="-285750">
              <a:buClr>
                <a:srgbClr val="0070C0"/>
              </a:buClr>
              <a:buSzPct val="68000"/>
              <a:buFont typeface="Arial" panose="020B0604020202020204" pitchFamily="34" charset="0"/>
              <a:buChar char="►"/>
            </a:pPr>
            <a:r>
              <a:rPr lang="en-US" sz="1660" dirty="0" smtClean="0"/>
              <a:t>For </a:t>
            </a:r>
            <a:r>
              <a:rPr lang="en-US" sz="1660" b="1" dirty="0" smtClean="0"/>
              <a:t>P5.4</a:t>
            </a:r>
            <a:r>
              <a:rPr lang="en-US" sz="1660" dirty="0" smtClean="0"/>
              <a:t> you need to describe the progress </a:t>
            </a:r>
            <a:r>
              <a:rPr lang="en-US" sz="1660" dirty="0"/>
              <a:t>reporting information needed </a:t>
            </a:r>
            <a:r>
              <a:rPr lang="en-US" sz="1660" dirty="0" smtClean="0"/>
              <a:t>in order to make communicating progress more efficient. In your report describe the importance of tracking the following criteria: </a:t>
            </a:r>
            <a:endParaRPr lang="en-US" sz="1660" dirty="0"/>
          </a:p>
          <a:p>
            <a:pPr marL="622300" indent="-285750">
              <a:buClr>
                <a:srgbClr val="0070C0"/>
              </a:buClr>
              <a:buFont typeface="Wingdings" panose="05000000000000000000" pitchFamily="2" charset="2"/>
              <a:buChar char="§"/>
            </a:pPr>
            <a:r>
              <a:rPr lang="en-GB" sz="1660" b="1" dirty="0" smtClean="0"/>
              <a:t>Task </a:t>
            </a:r>
            <a:r>
              <a:rPr lang="en-GB" sz="1660" b="1" dirty="0"/>
              <a:t>owner </a:t>
            </a:r>
            <a:r>
              <a:rPr lang="en-GB" sz="1660" dirty="0" smtClean="0"/>
              <a:t>– so everyone knows whose job it is to do for each component and who is answerable to whom.</a:t>
            </a:r>
            <a:endParaRPr lang="en-GB" sz="1660" dirty="0"/>
          </a:p>
          <a:p>
            <a:pPr marL="622300" indent="-285750">
              <a:buClr>
                <a:srgbClr val="0070C0"/>
              </a:buClr>
              <a:buFont typeface="Wingdings" panose="05000000000000000000" pitchFamily="2" charset="2"/>
              <a:buChar char="§"/>
            </a:pPr>
            <a:r>
              <a:rPr lang="en-US" sz="1660" b="1" dirty="0" smtClean="0"/>
              <a:t>Individual’s </a:t>
            </a:r>
            <a:r>
              <a:rPr lang="en-US" sz="1660" b="1" dirty="0"/>
              <a:t>tasks and dependencies </a:t>
            </a:r>
            <a:r>
              <a:rPr lang="en-US" sz="1660" dirty="0"/>
              <a:t>with tasks in others’ </a:t>
            </a:r>
            <a:r>
              <a:rPr lang="en-US" sz="1660" dirty="0" smtClean="0"/>
              <a:t>remit – useful so that your own work can be tracked against other related tasks, allows you to communicate your role in relation to others.</a:t>
            </a:r>
            <a:endParaRPr lang="en-US" sz="1660" dirty="0"/>
          </a:p>
          <a:p>
            <a:pPr marL="622300" indent="-285750">
              <a:buClr>
                <a:srgbClr val="0070C0"/>
              </a:buClr>
              <a:buFont typeface="Wingdings" panose="05000000000000000000" pitchFamily="2" charset="2"/>
              <a:buChar char="§"/>
            </a:pPr>
            <a:r>
              <a:rPr lang="en-US" sz="1660" b="1" dirty="0" smtClean="0"/>
              <a:t>Achievements </a:t>
            </a:r>
            <a:r>
              <a:rPr lang="en-US" sz="1660" b="1" dirty="0"/>
              <a:t>since last progress report </a:t>
            </a:r>
            <a:r>
              <a:rPr lang="en-US" sz="1660" dirty="0" smtClean="0"/>
              <a:t>– allows staff to see progress, ensuring confidence, team spirit and knowing what has been done to benefit their own tasks.</a:t>
            </a:r>
            <a:endParaRPr lang="en-US" sz="1660" dirty="0"/>
          </a:p>
          <a:p>
            <a:pPr marL="622300" indent="-285750">
              <a:buClr>
                <a:srgbClr val="0070C0"/>
              </a:buClr>
              <a:buFont typeface="Wingdings" panose="05000000000000000000" pitchFamily="2" charset="2"/>
              <a:buChar char="§"/>
            </a:pPr>
            <a:r>
              <a:rPr lang="en-US" sz="1660" b="1" dirty="0" smtClean="0"/>
              <a:t>Target </a:t>
            </a:r>
            <a:r>
              <a:rPr lang="en-US" sz="1660" b="1" dirty="0"/>
              <a:t>dates for task completion </a:t>
            </a:r>
            <a:r>
              <a:rPr lang="en-US" sz="1660" dirty="0" smtClean="0"/>
              <a:t>– Sets deadlines to hurry tasks along, sets milestones to make sure tasks are kept on target.</a:t>
            </a:r>
            <a:endParaRPr lang="en-US" sz="1660" dirty="0"/>
          </a:p>
          <a:p>
            <a:pPr marL="622300" indent="-285750">
              <a:buClr>
                <a:srgbClr val="0070C0"/>
              </a:buClr>
              <a:buFont typeface="Wingdings" panose="05000000000000000000" pitchFamily="2" charset="2"/>
              <a:buChar char="§"/>
            </a:pPr>
            <a:r>
              <a:rPr lang="en-GB" sz="1660" b="1" dirty="0" smtClean="0"/>
              <a:t>Issues</a:t>
            </a:r>
            <a:r>
              <a:rPr lang="en-GB" sz="1660" dirty="0" smtClean="0"/>
              <a:t> – Allows problems to be reported, either to reduce similar issues or to allow staff to reschedule their own tasks that are dependent on other task completions.</a:t>
            </a:r>
            <a:endParaRPr lang="en-GB" sz="1660" dirty="0"/>
          </a:p>
          <a:p>
            <a:pPr marL="622300" indent="-285750">
              <a:buClr>
                <a:srgbClr val="0070C0"/>
              </a:buClr>
              <a:buFont typeface="Wingdings" panose="05000000000000000000" pitchFamily="2" charset="2"/>
              <a:buChar char="§"/>
            </a:pPr>
            <a:r>
              <a:rPr lang="en-GB" sz="1660" b="1" dirty="0" smtClean="0"/>
              <a:t>Own </a:t>
            </a:r>
            <a:r>
              <a:rPr lang="en-GB" sz="1660" b="1" dirty="0"/>
              <a:t>completion dates </a:t>
            </a:r>
            <a:r>
              <a:rPr lang="en-GB" sz="1660" dirty="0" smtClean="0"/>
              <a:t>– Allows a team member to </a:t>
            </a:r>
            <a:br>
              <a:rPr lang="en-GB" sz="1660" dirty="0" smtClean="0"/>
            </a:br>
            <a:r>
              <a:rPr lang="en-GB" sz="1660" dirty="0" smtClean="0"/>
              <a:t>track their own progress so they know they are on </a:t>
            </a:r>
            <a:br>
              <a:rPr lang="en-GB" sz="1660" dirty="0" smtClean="0"/>
            </a:br>
            <a:r>
              <a:rPr lang="en-GB" sz="1660" dirty="0" smtClean="0"/>
              <a:t>track and being a team player.</a:t>
            </a:r>
            <a:endParaRPr lang="en-GB" sz="1660" dirty="0"/>
          </a:p>
          <a:p>
            <a:pPr marL="622300" indent="-285750">
              <a:buClr>
                <a:srgbClr val="0070C0"/>
              </a:buClr>
              <a:buFont typeface="Wingdings" panose="05000000000000000000" pitchFamily="2" charset="2"/>
              <a:buChar char="§"/>
            </a:pPr>
            <a:r>
              <a:rPr lang="en-US" sz="1660" b="1" dirty="0" smtClean="0"/>
              <a:t>Costs </a:t>
            </a:r>
            <a:r>
              <a:rPr lang="en-US" sz="1660" b="1" dirty="0"/>
              <a:t>and variations from budget </a:t>
            </a:r>
            <a:r>
              <a:rPr lang="en-US" sz="1660" dirty="0" smtClean="0"/>
              <a:t>– Allows the </a:t>
            </a:r>
            <a:br>
              <a:rPr lang="en-US" sz="1660" dirty="0" smtClean="0"/>
            </a:br>
            <a:r>
              <a:rPr lang="en-US" sz="1660" dirty="0" smtClean="0"/>
              <a:t>finance manager to track costings, see if they are </a:t>
            </a:r>
            <a:br>
              <a:rPr lang="en-US" sz="1660" dirty="0" smtClean="0"/>
            </a:br>
            <a:r>
              <a:rPr lang="en-US" sz="1660" dirty="0" smtClean="0"/>
              <a:t>over budget, and make reductions on future costings.</a:t>
            </a:r>
            <a:endParaRPr lang="en-US" sz="1660" dirty="0"/>
          </a:p>
          <a:p>
            <a:r>
              <a:rPr lang="en-GB" sz="1660" b="1" dirty="0" smtClean="0">
                <a:solidFill>
                  <a:srgbClr val="FF0000"/>
                </a:solidFill>
              </a:rPr>
              <a:t>P5.4 – Task 05 – </a:t>
            </a:r>
            <a:r>
              <a:rPr lang="en-GB" sz="1660" dirty="0" smtClean="0">
                <a:solidFill>
                  <a:srgbClr val="FF0000"/>
                </a:solidFill>
              </a:rPr>
              <a:t>Describe the features, need and</a:t>
            </a:r>
            <a:br>
              <a:rPr lang="en-GB" sz="1660" dirty="0" smtClean="0">
                <a:solidFill>
                  <a:srgbClr val="FF0000"/>
                </a:solidFill>
              </a:rPr>
            </a:br>
            <a:r>
              <a:rPr lang="en-GB" sz="1660" dirty="0" smtClean="0">
                <a:solidFill>
                  <a:srgbClr val="FF0000"/>
                </a:solidFill>
              </a:rPr>
              <a:t>information suited for a progress report document.</a:t>
            </a:r>
            <a:endParaRPr lang="en-GB" sz="1660" dirty="0">
              <a:solidFill>
                <a:srgbClr val="FF0000"/>
              </a:solidFill>
            </a:endParaRPr>
          </a:p>
        </p:txBody>
      </p:sp>
      <p:pic>
        <p:nvPicPr>
          <p:cNvPr id="2050" name="Picture 2" descr="Image result for gantt chart project planning"/>
          <p:cNvPicPr>
            <a:picLocks noChangeAspect="1" noChangeArrowheads="1"/>
          </p:cNvPicPr>
          <p:nvPr/>
        </p:nvPicPr>
        <p:blipFill rotWithShape="1">
          <a:blip r:embed="rId3">
            <a:extLst>
              <a:ext uri="{28A0092B-C50C-407E-A947-70E740481C1C}">
                <a14:useLocalDpi xmlns:a14="http://schemas.microsoft.com/office/drawing/2010/main" val="0"/>
              </a:ext>
            </a:extLst>
          </a:blip>
          <a:srcRect t="11266" r="19512" b="13626"/>
          <a:stretch/>
        </p:blipFill>
        <p:spPr bwMode="auto">
          <a:xfrm>
            <a:off x="5937429" y="4876770"/>
            <a:ext cx="2957775" cy="1792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7875879"/>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DD945F-B7B0-4691-A0D0-E2EAD6DA23B3}">
  <ds:schemaRefs>
    <ds:schemaRef ds:uri="http://www.w3.org/XML/1998/namespace"/>
    <ds:schemaRef ds:uri="http://purl.org/dc/terms/"/>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73943</TotalTime>
  <Words>2163</Words>
  <Application>Microsoft Office PowerPoint</Application>
  <PresentationFormat>On-screen Show (4:3)</PresentationFormat>
  <Paragraphs>141</Paragraphs>
  <Slides>11</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Calibri</vt:lpstr>
      <vt:lpstr>Lucida Sans Unicode</vt:lpstr>
      <vt:lpstr>Verdana</vt:lpstr>
      <vt:lpstr>Wingdings</vt:lpstr>
      <vt:lpstr>Wingdings 2</vt:lpstr>
      <vt:lpstr>Wingdings 3</vt:lpstr>
      <vt:lpstr>Enderoth</vt:lpstr>
      <vt:lpstr>PowerPoint Presentation</vt:lpstr>
      <vt:lpstr>Assessment Criteria</vt:lpstr>
      <vt:lpstr>PowerPoint Presentation</vt:lpstr>
      <vt:lpstr>Assignment Scenario</vt:lpstr>
      <vt:lpstr>P4.1 – Organisation Event Resources</vt:lpstr>
      <vt:lpstr>P5.1 – Team Member Communication</vt:lpstr>
      <vt:lpstr>P5.2 – Communication Purpose</vt:lpstr>
      <vt:lpstr>P5.3 – Organisation Event Resources</vt:lpstr>
      <vt:lpstr>P5.4 – Organisation Event Resources</vt:lpstr>
      <vt:lpstr>M2.1 – Relationship and Dependencies</vt:lpstr>
      <vt:lpstr>LO4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LO1 - Know the common components of computer systems</dc:title>
  <dc:subject>eBusiness</dc:subject>
  <dc:creator>Enderoth</dc:creator>
  <cp:lastModifiedBy>Stephen Rafferty</cp:lastModifiedBy>
  <cp:revision>2038</cp:revision>
  <cp:lastPrinted>2014-01-22T18:25:48Z</cp:lastPrinted>
  <dcterms:created xsi:type="dcterms:W3CDTF">2008-03-12T11:01:44Z</dcterms:created>
  <dcterms:modified xsi:type="dcterms:W3CDTF">2018-07-18T13:01:50Z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